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sldIdLst>
    <p:sldId id="256" r:id="rId2"/>
    <p:sldId id="257" r:id="rId3"/>
    <p:sldId id="267" r:id="rId4"/>
    <p:sldId id="258" r:id="rId5"/>
    <p:sldId id="259" r:id="rId6"/>
    <p:sldId id="268" r:id="rId7"/>
    <p:sldId id="260" r:id="rId8"/>
    <p:sldId id="269" r:id="rId9"/>
    <p:sldId id="261" r:id="rId10"/>
    <p:sldId id="270" r:id="rId11"/>
    <p:sldId id="275" r:id="rId12"/>
    <p:sldId id="313" r:id="rId13"/>
    <p:sldId id="276" r:id="rId14"/>
    <p:sldId id="271" r:id="rId15"/>
    <p:sldId id="262" r:id="rId16"/>
    <p:sldId id="263" r:id="rId17"/>
    <p:sldId id="272" r:id="rId18"/>
    <p:sldId id="264" r:id="rId19"/>
    <p:sldId id="273" r:id="rId20"/>
    <p:sldId id="265" r:id="rId21"/>
    <p:sldId id="274" r:id="rId22"/>
    <p:sldId id="266" r:id="rId23"/>
    <p:sldId id="279" r:id="rId24"/>
    <p:sldId id="280" r:id="rId25"/>
    <p:sldId id="281" r:id="rId26"/>
    <p:sldId id="287" r:id="rId27"/>
    <p:sldId id="282" r:id="rId28"/>
    <p:sldId id="288" r:id="rId29"/>
    <p:sldId id="289" r:id="rId30"/>
    <p:sldId id="283" r:id="rId31"/>
    <p:sldId id="290" r:id="rId32"/>
    <p:sldId id="291" r:id="rId33"/>
    <p:sldId id="284" r:id="rId34"/>
    <p:sldId id="285" r:id="rId35"/>
    <p:sldId id="286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292" r:id="rId45"/>
    <p:sldId id="302" r:id="rId46"/>
    <p:sldId id="303" r:id="rId47"/>
    <p:sldId id="304" r:id="rId48"/>
    <p:sldId id="305" r:id="rId49"/>
    <p:sldId id="306" r:id="rId50"/>
    <p:sldId id="301" r:id="rId51"/>
    <p:sldId id="308" r:id="rId52"/>
    <p:sldId id="309" r:id="rId53"/>
    <p:sldId id="307" r:id="rId54"/>
    <p:sldId id="310" r:id="rId55"/>
    <p:sldId id="311" r:id="rId56"/>
    <p:sldId id="312" r:id="rId57"/>
    <p:sldId id="27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3289" autoAdjust="0"/>
  </p:normalViewPr>
  <p:slideViewPr>
    <p:cSldViewPr>
      <p:cViewPr varScale="1">
        <p:scale>
          <a:sx n="74" d="100"/>
          <a:sy n="74" d="100"/>
        </p:scale>
        <p:origin x="39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601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515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306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884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86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086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3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68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426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46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736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072AD-AF11-4AD4-902A-AD2294F88866}" type="datetimeFigureOut">
              <a:rPr lang="en-PH" smtClean="0"/>
              <a:pPr/>
              <a:t>3/16/2016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2B480-BF68-4BC5-B4FA-5220818F155A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710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5318561"/>
            <a:ext cx="4267200" cy="1310839"/>
          </a:xfrm>
        </p:spPr>
        <p:txBody>
          <a:bodyPr>
            <a:noAutofit/>
          </a:bodyPr>
          <a:lstStyle/>
          <a:p>
            <a:r>
              <a:rPr lang="en-PH" sz="9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FLOW </a:t>
            </a:r>
            <a:br>
              <a:rPr lang="en-PH" sz="9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PH" sz="7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CHART</a:t>
            </a:r>
            <a:endParaRPr lang="en-PH" sz="7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5166161"/>
            <a:ext cx="3581400" cy="864676"/>
          </a:xfrm>
        </p:spPr>
        <p:txBody>
          <a:bodyPr>
            <a:noAutofit/>
          </a:bodyPr>
          <a:lstStyle/>
          <a:p>
            <a:r>
              <a:rPr lang="en-PH" sz="2800" dirty="0" smtClean="0"/>
              <a:t>Hospital </a:t>
            </a:r>
            <a:br>
              <a:rPr lang="en-PH" sz="2800" dirty="0" smtClean="0"/>
            </a:br>
            <a:r>
              <a:rPr lang="en-PH" sz="2800" dirty="0" smtClean="0"/>
              <a:t>Billing </a:t>
            </a:r>
            <a:br>
              <a:rPr lang="en-PH" sz="2800" dirty="0" smtClean="0"/>
            </a:br>
            <a:r>
              <a:rPr lang="en-PH" sz="2800" dirty="0" smtClean="0"/>
              <a:t>System</a:t>
            </a:r>
            <a:endParaRPr lang="en-PH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600200"/>
            <a:ext cx="8153400" cy="3657600"/>
          </a:xfrm>
        </p:spPr>
        <p:txBody>
          <a:bodyPr/>
          <a:lstStyle/>
          <a:p>
            <a:pPr algn="ctr"/>
            <a:r>
              <a:rPr lang="en-PH" dirty="0" smtClean="0"/>
              <a:t>If the user choose Calculate Patient’s Bill...</a:t>
            </a:r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371582" y="304800"/>
            <a:ext cx="8467618" cy="6553200"/>
            <a:chOff x="457200" y="609600"/>
            <a:chExt cx="8073775" cy="6248400"/>
          </a:xfrm>
        </p:grpSpPr>
        <p:grpSp>
          <p:nvGrpSpPr>
            <p:cNvPr id="19" name="Group 18"/>
            <p:cNvGrpSpPr/>
            <p:nvPr/>
          </p:nvGrpSpPr>
          <p:grpSpPr>
            <a:xfrm>
              <a:off x="457200" y="609600"/>
              <a:ext cx="8073775" cy="6248400"/>
              <a:chOff x="304800" y="76200"/>
              <a:chExt cx="8763000" cy="6781800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6705600" y="838200"/>
                <a:ext cx="0" cy="3810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5029200" y="838200"/>
                <a:ext cx="0" cy="3810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3505200" y="838200"/>
                <a:ext cx="0" cy="3810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8229600" y="838200"/>
                <a:ext cx="0" cy="3810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6705600" y="19050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3505200" y="19050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8229600" y="19050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5105400" y="19050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7467600" y="3581400"/>
                <a:ext cx="0" cy="4572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4267200" y="3581400"/>
                <a:ext cx="0" cy="4572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4267200" y="4267200"/>
                <a:ext cx="0" cy="4572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Arrow Connector 2"/>
              <p:cNvCxnSpPr/>
              <p:nvPr/>
            </p:nvCxnSpPr>
            <p:spPr>
              <a:xfrm>
                <a:off x="1143000" y="1143000"/>
                <a:ext cx="0" cy="304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/>
              <p:cNvSpPr/>
              <p:nvPr/>
            </p:nvSpPr>
            <p:spPr>
              <a:xfrm>
                <a:off x="304800" y="1447800"/>
                <a:ext cx="1752600" cy="7620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Enter Patient’s Number</a:t>
                </a:r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>
                <a:off x="1143000" y="3276600"/>
                <a:ext cx="0" cy="304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>
                <a:off x="1143000" y="2209800"/>
                <a:ext cx="0" cy="304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304800" y="3581400"/>
                <a:ext cx="1752600" cy="7620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Enter  the number of Day’s Admitted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04800" y="2514600"/>
                <a:ext cx="1752600" cy="7620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View Patient’s Info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304800" y="4648200"/>
                <a:ext cx="1752600" cy="7620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Re-enter Room Type </a:t>
                </a: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1143000" y="4343400"/>
                <a:ext cx="0" cy="304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267200" y="3200400"/>
                <a:ext cx="3200400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7696200" y="381000"/>
                <a:ext cx="1066800" cy="685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4  = V.I.P.</a:t>
                </a:r>
                <a:endParaRPr lang="en-PH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172200" y="381000"/>
                <a:ext cx="1066800" cy="685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3 = Private</a:t>
                </a:r>
                <a:endParaRPr lang="en-PH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95800" y="381000"/>
                <a:ext cx="1066800" cy="685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2 = Ward</a:t>
                </a:r>
                <a:endParaRPr lang="en-PH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971800" y="381000"/>
                <a:ext cx="1066800" cy="685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1 = Nursery</a:t>
                </a:r>
                <a:endParaRPr lang="en-PH" dirty="0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5867400" y="762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6934200" y="6096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2667000" y="1219200"/>
                <a:ext cx="1524000" cy="8001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No. Of Days Admitted * </a:t>
                </a:r>
                <a:br>
                  <a:rPr lang="en-PH" dirty="0" smtClean="0"/>
                </a:br>
                <a:r>
                  <a:rPr lang="en-PH" dirty="0" smtClean="0"/>
                  <a:t>P 1,170.00</a:t>
                </a:r>
                <a:endParaRPr lang="en-PH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267200" y="1219200"/>
                <a:ext cx="1524000" cy="8001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No. Of Days Admitted * </a:t>
                </a:r>
                <a:br>
                  <a:rPr lang="en-PH" dirty="0" smtClean="0"/>
                </a:br>
                <a:r>
                  <a:rPr lang="en-PH" dirty="0" smtClean="0"/>
                  <a:t>P 2,120.00</a:t>
                </a:r>
                <a:endParaRPr lang="en-PH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5943600" y="1219200"/>
                <a:ext cx="1524000" cy="8001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No. Of Days Admitted * </a:t>
                </a:r>
                <a:br>
                  <a:rPr lang="en-PH" dirty="0" smtClean="0"/>
                </a:br>
                <a:r>
                  <a:rPr lang="en-PH" dirty="0" smtClean="0"/>
                  <a:t>P 3,000.00</a:t>
                </a:r>
                <a:endParaRPr lang="en-PH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543800" y="1219200"/>
                <a:ext cx="1524000" cy="8001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No. Of Days Admitted * </a:t>
                </a:r>
                <a:br>
                  <a:rPr lang="en-PH" dirty="0" smtClean="0"/>
                </a:br>
                <a:r>
                  <a:rPr lang="en-PH" dirty="0" smtClean="0"/>
                  <a:t>P 5,500.00</a:t>
                </a:r>
                <a:endParaRPr lang="en-PH" dirty="0"/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3505200" y="2133600"/>
                <a:ext cx="4724400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>
                <a:off x="5867400" y="21336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Rectangle 53"/>
              <p:cNvSpPr/>
              <p:nvPr/>
            </p:nvSpPr>
            <p:spPr>
              <a:xfrm>
                <a:off x="5105400" y="2286000"/>
                <a:ext cx="1524000" cy="7620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err="1" smtClean="0"/>
                  <a:t>Labor</a:t>
                </a:r>
                <a:r>
                  <a:rPr lang="en-PH" dirty="0" smtClean="0"/>
                  <a:t> Charges</a:t>
                </a:r>
                <a:endParaRPr lang="en-PH" dirty="0"/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>
                <a:off x="5867400" y="29718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505200" y="228600"/>
                <a:ext cx="4724400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7467600" y="32004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>
                <a:off x="4267200" y="32004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/>
              <p:cNvSpPr/>
              <p:nvPr/>
            </p:nvSpPr>
            <p:spPr>
              <a:xfrm>
                <a:off x="6934200" y="3429000"/>
                <a:ext cx="1066800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2 if No</a:t>
                </a:r>
                <a:endParaRPr lang="en-PH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733800" y="3429000"/>
                <a:ext cx="1066800" cy="457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1 if Yes</a:t>
                </a:r>
                <a:endParaRPr lang="en-PH" dirty="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>
                <a:off x="1143000" y="5638800"/>
                <a:ext cx="1295400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1143000" y="54102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2438400" y="76200"/>
                <a:ext cx="3429000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3048000" y="4876800"/>
                <a:ext cx="762000" cy="6096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1 if Yes</a:t>
                </a:r>
                <a:endParaRPr lang="en-PH" dirty="0"/>
              </a:p>
            </p:txBody>
          </p:sp>
          <p:cxnSp>
            <p:nvCxnSpPr>
              <p:cNvPr id="111" name="Straight Arrow Connector 110"/>
              <p:cNvCxnSpPr/>
              <p:nvPr/>
            </p:nvCxnSpPr>
            <p:spPr>
              <a:xfrm>
                <a:off x="3429000" y="47244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>
                <a:off x="5029200" y="47244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>
                <a:off x="6705600" y="47244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>
                <a:off x="8229600" y="47244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ectangle 116"/>
              <p:cNvSpPr/>
              <p:nvPr/>
            </p:nvSpPr>
            <p:spPr>
              <a:xfrm>
                <a:off x="4648200" y="4876800"/>
                <a:ext cx="762000" cy="6096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2 if No</a:t>
                </a:r>
                <a:endParaRPr lang="en-PH" dirty="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324600" y="4876800"/>
                <a:ext cx="762000" cy="6096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1 if Yes</a:t>
                </a:r>
                <a:endParaRPr lang="en-PH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848600" y="4876800"/>
                <a:ext cx="762000" cy="6096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2 if No</a:t>
                </a:r>
                <a:endParaRPr lang="en-PH" dirty="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2743200" y="5638800"/>
                <a:ext cx="1295400" cy="838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err="1" smtClean="0"/>
                  <a:t>Labor</a:t>
                </a:r>
                <a:r>
                  <a:rPr lang="en-PH" dirty="0" smtClean="0"/>
                  <a:t> Charge = </a:t>
                </a:r>
                <a:br>
                  <a:rPr lang="en-PH" dirty="0" smtClean="0"/>
                </a:br>
                <a:r>
                  <a:rPr lang="en-PH" dirty="0" smtClean="0"/>
                  <a:t>P 2,708.00</a:t>
                </a:r>
                <a:endParaRPr lang="en-PH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419600" y="5638800"/>
                <a:ext cx="1295400" cy="8382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err="1" smtClean="0"/>
                  <a:t>Labor</a:t>
                </a:r>
                <a:r>
                  <a:rPr lang="en-PH" dirty="0" smtClean="0"/>
                  <a:t> Charge = </a:t>
                </a:r>
                <a:br>
                  <a:rPr lang="en-PH" dirty="0" smtClean="0"/>
                </a:br>
                <a:r>
                  <a:rPr lang="en-PH" dirty="0" smtClean="0"/>
                  <a:t>P 5,930.00</a:t>
                </a:r>
                <a:endParaRPr lang="en-PH" dirty="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3352800" y="4038600"/>
                <a:ext cx="1828800" cy="5334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Normal Delivery</a:t>
                </a:r>
                <a:endParaRPr lang="en-PH" dirty="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6553200" y="4038600"/>
                <a:ext cx="1828800" cy="5334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Operation Charges</a:t>
                </a:r>
                <a:endParaRPr lang="en-PH" dirty="0"/>
              </a:p>
            </p:txBody>
          </p:sp>
          <p:cxnSp>
            <p:nvCxnSpPr>
              <p:cNvPr id="137" name="Straight Connector 136"/>
              <p:cNvCxnSpPr/>
              <p:nvPr/>
            </p:nvCxnSpPr>
            <p:spPr>
              <a:xfrm>
                <a:off x="3429000" y="4724400"/>
                <a:ext cx="1600200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705600" y="4724400"/>
                <a:ext cx="1524000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7467600" y="45720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>
                <a:off x="5029200" y="54864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>
                <a:off x="3429000" y="54864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H="1">
                <a:off x="6705599" y="5486400"/>
                <a:ext cx="1" cy="1066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H="1">
                <a:off x="8229599" y="5486400"/>
                <a:ext cx="1" cy="1066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3429000" y="6553200"/>
                <a:ext cx="4800599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>
                <a:off x="5029200" y="64008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>
                <a:off x="3429000" y="64008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>
                <a:off x="5029200" y="2286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>
                <a:off x="3505200" y="2286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>
                <a:off x="6705600" y="2286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>
                <a:off x="8229600" y="228600"/>
                <a:ext cx="0" cy="1524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5867400" y="6553200"/>
                <a:ext cx="0" cy="30480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2438400" y="76200"/>
                <a:ext cx="0" cy="556260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Flowchart: Off-page Connector 78"/>
            <p:cNvSpPr/>
            <p:nvPr/>
          </p:nvSpPr>
          <p:spPr>
            <a:xfrm>
              <a:off x="942992" y="979277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/>
          <p:nvPr/>
        </p:nvCxnSpPr>
        <p:spPr>
          <a:xfrm flipH="1">
            <a:off x="1950564" y="1081522"/>
            <a:ext cx="1" cy="22860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/>
          <p:cNvCxnSpPr/>
          <p:nvPr/>
        </p:nvCxnSpPr>
        <p:spPr>
          <a:xfrm flipH="1">
            <a:off x="1921376" y="17269"/>
            <a:ext cx="1" cy="22860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H="1">
            <a:off x="4419600" y="17269"/>
            <a:ext cx="1" cy="22860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Decision 5"/>
          <p:cNvSpPr/>
          <p:nvPr/>
        </p:nvSpPr>
        <p:spPr>
          <a:xfrm>
            <a:off x="1102992" y="245869"/>
            <a:ext cx="1636767" cy="818384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200" dirty="0" smtClean="0"/>
              <a:t>Operation level?</a:t>
            </a:r>
            <a:endParaRPr lang="en-PH" sz="12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397375" y="1292853"/>
            <a:ext cx="3048000" cy="152400"/>
            <a:chOff x="685800" y="1295400"/>
            <a:chExt cx="3048000" cy="1524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85800" y="1295400"/>
              <a:ext cx="3048000" cy="0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295400" y="1295400"/>
              <a:ext cx="0" cy="147263"/>
            </a:xfrm>
            <a:prstGeom prst="straightConnector1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85800" y="1295400"/>
              <a:ext cx="0" cy="147263"/>
            </a:xfrm>
            <a:prstGeom prst="straightConnector1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905000" y="1295400"/>
              <a:ext cx="0" cy="147263"/>
            </a:xfrm>
            <a:prstGeom prst="straightConnector1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514600" y="1300537"/>
              <a:ext cx="0" cy="147263"/>
            </a:xfrm>
            <a:prstGeom prst="straightConnector1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24200" y="1295400"/>
              <a:ext cx="0" cy="147263"/>
            </a:xfrm>
            <a:prstGeom prst="straightConnector1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733800" y="1295400"/>
              <a:ext cx="0" cy="147263"/>
            </a:xfrm>
            <a:prstGeom prst="straightConnector1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157971" y="1439043"/>
            <a:ext cx="474133" cy="30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1</a:t>
            </a:r>
            <a:endParaRPr lang="en-PH" dirty="0"/>
          </a:p>
        </p:txBody>
      </p:sp>
      <p:sp>
        <p:nvSpPr>
          <p:cNvPr id="40" name="Rectangle 39"/>
          <p:cNvSpPr/>
          <p:nvPr/>
        </p:nvSpPr>
        <p:spPr>
          <a:xfrm>
            <a:off x="773855" y="1448531"/>
            <a:ext cx="474133" cy="30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2</a:t>
            </a:r>
            <a:endParaRPr lang="en-PH" dirty="0"/>
          </a:p>
        </p:txBody>
      </p:sp>
      <p:sp>
        <p:nvSpPr>
          <p:cNvPr id="41" name="Rectangle 40"/>
          <p:cNvSpPr/>
          <p:nvPr/>
        </p:nvSpPr>
        <p:spPr>
          <a:xfrm>
            <a:off x="1383454" y="1439043"/>
            <a:ext cx="474133" cy="30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3</a:t>
            </a:r>
            <a:endParaRPr lang="en-PH" dirty="0"/>
          </a:p>
        </p:txBody>
      </p:sp>
      <p:sp>
        <p:nvSpPr>
          <p:cNvPr id="42" name="Rectangle 41"/>
          <p:cNvSpPr/>
          <p:nvPr/>
        </p:nvSpPr>
        <p:spPr>
          <a:xfrm>
            <a:off x="1989910" y="1463556"/>
            <a:ext cx="474133" cy="30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4</a:t>
            </a:r>
            <a:endParaRPr lang="en-PH" dirty="0"/>
          </a:p>
        </p:txBody>
      </p:sp>
      <p:sp>
        <p:nvSpPr>
          <p:cNvPr id="43" name="Rectangle 42"/>
          <p:cNvSpPr/>
          <p:nvPr/>
        </p:nvSpPr>
        <p:spPr>
          <a:xfrm>
            <a:off x="2596369" y="1463556"/>
            <a:ext cx="474133" cy="30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5</a:t>
            </a:r>
            <a:endParaRPr lang="en-PH" dirty="0"/>
          </a:p>
        </p:txBody>
      </p:sp>
      <p:sp>
        <p:nvSpPr>
          <p:cNvPr id="44" name="Rectangle 43"/>
          <p:cNvSpPr/>
          <p:nvPr/>
        </p:nvSpPr>
        <p:spPr>
          <a:xfrm>
            <a:off x="3208308" y="1448531"/>
            <a:ext cx="474133" cy="30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6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5967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838200" y="477982"/>
            <a:ext cx="7620000" cy="6303818"/>
            <a:chOff x="76200" y="-152400"/>
            <a:chExt cx="8382000" cy="6934200"/>
          </a:xfrm>
        </p:grpSpPr>
        <p:sp>
          <p:nvSpPr>
            <p:cNvPr id="2" name="Rectangle 1"/>
            <p:cNvSpPr/>
            <p:nvPr/>
          </p:nvSpPr>
          <p:spPr>
            <a:xfrm>
              <a:off x="1828800" y="152400"/>
              <a:ext cx="1905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X-ray Charges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143000" y="838200"/>
              <a:ext cx="3200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2743200" y="6096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4343400" y="838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143000" y="838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3810000" y="1066800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2 if No</a:t>
              </a:r>
              <a:endParaRPr lang="en-PH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600" y="1066800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1 if Yes</a:t>
              </a:r>
              <a:endParaRPr lang="en-PH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4800" y="1524000"/>
              <a:ext cx="1676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X-ray Charge = P 200.00</a:t>
              </a:r>
              <a:endParaRPr lang="en-PH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4343400" y="12954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143000" y="12954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43000" y="2209800"/>
              <a:ext cx="3200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343400" y="17526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743200" y="2209800"/>
              <a:ext cx="0" cy="152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3505200" y="1524000"/>
              <a:ext cx="1676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X-ray Charge = P 0.00</a:t>
              </a:r>
              <a:endParaRPr lang="en-PH" dirty="0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4343400" y="1981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1143000" y="1981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Rectangle 216"/>
            <p:cNvSpPr/>
            <p:nvPr/>
          </p:nvSpPr>
          <p:spPr>
            <a:xfrm>
              <a:off x="1828800" y="2362200"/>
              <a:ext cx="1905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Laboratory</a:t>
              </a:r>
              <a:br>
                <a:rPr lang="en-PH" dirty="0" smtClean="0"/>
              </a:br>
              <a:r>
                <a:rPr lang="en-PH" dirty="0" smtClean="0"/>
                <a:t>Charges</a:t>
              </a:r>
            </a:p>
          </p:txBody>
        </p:sp>
        <p:cxnSp>
          <p:nvCxnSpPr>
            <p:cNvPr id="218" name="Straight Connector 217"/>
            <p:cNvCxnSpPr/>
            <p:nvPr/>
          </p:nvCxnSpPr>
          <p:spPr>
            <a:xfrm>
              <a:off x="1143000" y="3048000"/>
              <a:ext cx="3200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2743200" y="28194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4343400" y="30480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>
              <a:off x="1143000" y="30480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Rectangle 221"/>
            <p:cNvSpPr/>
            <p:nvPr/>
          </p:nvSpPr>
          <p:spPr>
            <a:xfrm>
              <a:off x="3810000" y="3276600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2 if No</a:t>
              </a:r>
              <a:endParaRPr lang="en-PH" dirty="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609600" y="3276600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1 if Yes</a:t>
              </a:r>
              <a:endParaRPr lang="en-PH" dirty="0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04800" y="3733800"/>
              <a:ext cx="1676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Lab. Charge = P 200.00</a:t>
              </a:r>
              <a:endParaRPr lang="en-PH" dirty="0"/>
            </a:p>
          </p:txBody>
        </p:sp>
        <p:cxnSp>
          <p:nvCxnSpPr>
            <p:cNvPr id="225" name="Straight Arrow Connector 224"/>
            <p:cNvCxnSpPr/>
            <p:nvPr/>
          </p:nvCxnSpPr>
          <p:spPr>
            <a:xfrm>
              <a:off x="4343400" y="3505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>
              <a:off x="1143000" y="3505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1143000" y="4419600"/>
              <a:ext cx="3200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>
              <a:off x="4343400" y="39624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2743200" y="4419600"/>
              <a:ext cx="0" cy="152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Rectangle 229"/>
            <p:cNvSpPr/>
            <p:nvPr/>
          </p:nvSpPr>
          <p:spPr>
            <a:xfrm>
              <a:off x="3505200" y="3733800"/>
              <a:ext cx="16764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Lab.  Charge = P 0.00</a:t>
              </a:r>
              <a:endParaRPr lang="en-PH" dirty="0"/>
            </a:p>
          </p:txBody>
        </p:sp>
        <p:cxnSp>
          <p:nvCxnSpPr>
            <p:cNvPr id="231" name="Straight Arrow Connector 230"/>
            <p:cNvCxnSpPr/>
            <p:nvPr/>
          </p:nvCxnSpPr>
          <p:spPr>
            <a:xfrm>
              <a:off x="4343400" y="41910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>
              <a:off x="1143000" y="41910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Rectangle 232"/>
            <p:cNvSpPr/>
            <p:nvPr/>
          </p:nvSpPr>
          <p:spPr>
            <a:xfrm>
              <a:off x="1828800" y="4572000"/>
              <a:ext cx="1905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Phil Health</a:t>
              </a:r>
            </a:p>
          </p:txBody>
        </p:sp>
        <p:cxnSp>
          <p:nvCxnSpPr>
            <p:cNvPr id="234" name="Straight Connector 233"/>
            <p:cNvCxnSpPr/>
            <p:nvPr/>
          </p:nvCxnSpPr>
          <p:spPr>
            <a:xfrm>
              <a:off x="1143000" y="5257800"/>
              <a:ext cx="3200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2743200" y="5029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4343400" y="52578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1143000" y="52578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Rectangle 237"/>
            <p:cNvSpPr/>
            <p:nvPr/>
          </p:nvSpPr>
          <p:spPr>
            <a:xfrm>
              <a:off x="3810000" y="5486400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2 if No</a:t>
              </a:r>
              <a:endParaRPr lang="en-PH" dirty="0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609600" y="5486400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1 if Yes</a:t>
              </a:r>
              <a:endParaRPr lang="en-PH" dirty="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76200" y="5943600"/>
              <a:ext cx="21336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Enter Card Balance</a:t>
              </a:r>
              <a:endParaRPr lang="en-PH" dirty="0"/>
            </a:p>
          </p:txBody>
        </p:sp>
        <p:cxnSp>
          <p:nvCxnSpPr>
            <p:cNvPr id="241" name="Straight Arrow Connector 240"/>
            <p:cNvCxnSpPr/>
            <p:nvPr/>
          </p:nvCxnSpPr>
          <p:spPr>
            <a:xfrm>
              <a:off x="4343400" y="57150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>
              <a:off x="1143000" y="57150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1143000" y="6629400"/>
              <a:ext cx="3200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/>
            <p:nvPr/>
          </p:nvCxnSpPr>
          <p:spPr>
            <a:xfrm>
              <a:off x="4343400" y="61722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>
              <a:off x="2743200" y="6629400"/>
              <a:ext cx="0" cy="152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Rectangle 245"/>
            <p:cNvSpPr/>
            <p:nvPr/>
          </p:nvSpPr>
          <p:spPr>
            <a:xfrm>
              <a:off x="3276600" y="5943600"/>
              <a:ext cx="21336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Phil Health </a:t>
              </a:r>
              <a:br>
                <a:rPr lang="en-PH" dirty="0" smtClean="0"/>
              </a:br>
              <a:r>
                <a:rPr lang="en-PH" dirty="0" smtClean="0"/>
                <a:t>Deduction = P 0.00</a:t>
              </a:r>
              <a:endParaRPr lang="en-PH" dirty="0"/>
            </a:p>
          </p:txBody>
        </p:sp>
        <p:cxnSp>
          <p:nvCxnSpPr>
            <p:cNvPr id="247" name="Straight Arrow Connector 246"/>
            <p:cNvCxnSpPr/>
            <p:nvPr/>
          </p:nvCxnSpPr>
          <p:spPr>
            <a:xfrm>
              <a:off x="4343400" y="64008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/>
            <p:nvPr/>
          </p:nvCxnSpPr>
          <p:spPr>
            <a:xfrm>
              <a:off x="1143000" y="6400800"/>
              <a:ext cx="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2743200" y="6781800"/>
              <a:ext cx="2819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5562600" y="304800"/>
              <a:ext cx="0" cy="6477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Rectangle 277"/>
            <p:cNvSpPr/>
            <p:nvPr/>
          </p:nvSpPr>
          <p:spPr>
            <a:xfrm>
              <a:off x="5943600" y="609600"/>
              <a:ext cx="2514600" cy="990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Show Total Expenses </a:t>
              </a: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5943600" y="2362200"/>
              <a:ext cx="2514600" cy="990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System Pause</a:t>
              </a:r>
            </a:p>
          </p:txBody>
        </p:sp>
        <p:cxnSp>
          <p:nvCxnSpPr>
            <p:cNvPr id="281" name="Straight Connector 280"/>
            <p:cNvCxnSpPr/>
            <p:nvPr/>
          </p:nvCxnSpPr>
          <p:spPr>
            <a:xfrm>
              <a:off x="5562600" y="304800"/>
              <a:ext cx="1600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/>
            <p:nvPr/>
          </p:nvCxnSpPr>
          <p:spPr>
            <a:xfrm>
              <a:off x="2743200" y="-1524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/>
            <p:nvPr/>
          </p:nvCxnSpPr>
          <p:spPr>
            <a:xfrm>
              <a:off x="7162800" y="304800"/>
              <a:ext cx="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/>
            <p:nvPr/>
          </p:nvCxnSpPr>
          <p:spPr>
            <a:xfrm>
              <a:off x="7162800" y="1524000"/>
              <a:ext cx="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/>
            <p:nvPr/>
          </p:nvCxnSpPr>
          <p:spPr>
            <a:xfrm>
              <a:off x="7162800" y="3276600"/>
              <a:ext cx="0" cy="838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ounded Rectangle 293"/>
            <p:cNvSpPr/>
            <p:nvPr/>
          </p:nvSpPr>
          <p:spPr>
            <a:xfrm>
              <a:off x="5943600" y="4114800"/>
              <a:ext cx="2514600" cy="11430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Back to Main Menu</a:t>
              </a:r>
              <a:endParaRPr lang="en-PH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600200"/>
            <a:ext cx="8153400" cy="3657600"/>
          </a:xfrm>
        </p:spPr>
        <p:txBody>
          <a:bodyPr/>
          <a:lstStyle/>
          <a:p>
            <a:pPr algn="ctr"/>
            <a:r>
              <a:rPr lang="en-PH" dirty="0" smtClean="0"/>
              <a:t>If the user choose Update Patient’s Info...</a:t>
            </a:r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Arrow Connector 88"/>
          <p:cNvCxnSpPr/>
          <p:nvPr/>
        </p:nvCxnSpPr>
        <p:spPr>
          <a:xfrm>
            <a:off x="3581400" y="4419600"/>
            <a:ext cx="0" cy="43355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3581400" y="3605048"/>
            <a:ext cx="0" cy="43355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181600" y="2690648"/>
            <a:ext cx="0" cy="43355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748874" y="2690648"/>
            <a:ext cx="0" cy="43355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05580" y="1699647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648200" y="556647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Off-page Connector 49"/>
          <p:cNvSpPr/>
          <p:nvPr/>
        </p:nvSpPr>
        <p:spPr>
          <a:xfrm>
            <a:off x="4343400" y="285427"/>
            <a:ext cx="551483" cy="551483"/>
          </a:xfrm>
          <a:prstGeom prst="flowChartOffpageConnector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908515" y="3124200"/>
            <a:ext cx="1663485" cy="723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Input Patient’s Last Name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013637" y="2133600"/>
            <a:ext cx="1167963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013637" y="2149802"/>
            <a:ext cx="0" cy="43355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186413" y="2159001"/>
            <a:ext cx="0" cy="433552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Decision 52"/>
          <p:cNvSpPr/>
          <p:nvPr/>
        </p:nvSpPr>
        <p:spPr>
          <a:xfrm>
            <a:off x="3810000" y="1010416"/>
            <a:ext cx="1636767" cy="818384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/>
              <a:t>Update a file?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696691" y="2566554"/>
            <a:ext cx="969818" cy="277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N</a:t>
            </a:r>
            <a:r>
              <a:rPr lang="en-PH" dirty="0" smtClean="0"/>
              <a:t> if No</a:t>
            </a:r>
            <a:endParaRPr lang="en-PH" dirty="0"/>
          </a:p>
        </p:txBody>
      </p:sp>
      <p:sp>
        <p:nvSpPr>
          <p:cNvPr id="56" name="Rectangle 55"/>
          <p:cNvSpPr/>
          <p:nvPr/>
        </p:nvSpPr>
        <p:spPr>
          <a:xfrm>
            <a:off x="3528728" y="2566553"/>
            <a:ext cx="969818" cy="2770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/>
              <a:t>Y</a:t>
            </a:r>
            <a:r>
              <a:rPr lang="en-PH" dirty="0" smtClean="0"/>
              <a:t> if Yes</a:t>
            </a:r>
            <a:endParaRPr lang="en-PH" dirty="0"/>
          </a:p>
        </p:txBody>
      </p:sp>
      <p:sp>
        <p:nvSpPr>
          <p:cNvPr id="58" name="Rounded Rectangle 57"/>
          <p:cNvSpPr/>
          <p:nvPr/>
        </p:nvSpPr>
        <p:spPr>
          <a:xfrm>
            <a:off x="4795126" y="3124200"/>
            <a:ext cx="772948" cy="25764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000" dirty="0" smtClean="0"/>
              <a:t>END</a:t>
            </a:r>
            <a:endParaRPr lang="en-PH" sz="2000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4572000" y="1166647"/>
            <a:ext cx="0" cy="10660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Decision 80"/>
          <p:cNvSpPr/>
          <p:nvPr/>
        </p:nvSpPr>
        <p:spPr>
          <a:xfrm>
            <a:off x="2998952" y="4023605"/>
            <a:ext cx="1164895" cy="582448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dirty="0" smtClean="0"/>
              <a:t>Choose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09600" y="4845023"/>
            <a:ext cx="5868921" cy="1174777"/>
            <a:chOff x="457201" y="4319867"/>
            <a:chExt cx="5868921" cy="1174777"/>
          </a:xfrm>
        </p:grpSpPr>
        <p:grpSp>
          <p:nvGrpSpPr>
            <p:cNvPr id="64" name="Group 63"/>
            <p:cNvGrpSpPr/>
            <p:nvPr/>
          </p:nvGrpSpPr>
          <p:grpSpPr>
            <a:xfrm>
              <a:off x="457201" y="4328512"/>
              <a:ext cx="4648200" cy="1166132"/>
              <a:chOff x="457200" y="3581400"/>
              <a:chExt cx="8260139" cy="2072288"/>
            </a:xfrm>
          </p:grpSpPr>
          <p:cxnSp>
            <p:nvCxnSpPr>
              <p:cNvPr id="65" name="Straight Arrow Connector 64"/>
              <p:cNvCxnSpPr>
                <a:endCxn id="66" idx="0"/>
              </p:cNvCxnSpPr>
              <p:nvPr/>
            </p:nvCxnSpPr>
            <p:spPr>
              <a:xfrm>
                <a:off x="762000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Flowchart: Off-page Connector 65"/>
              <p:cNvSpPr/>
              <p:nvPr/>
            </p:nvSpPr>
            <p:spPr>
              <a:xfrm>
                <a:off x="457200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cxnSp>
            <p:nvCxnSpPr>
              <p:cNvPr id="67" name="Straight Arrow Connector 66"/>
              <p:cNvCxnSpPr>
                <a:endCxn id="68" idx="0"/>
              </p:cNvCxnSpPr>
              <p:nvPr/>
            </p:nvCxnSpPr>
            <p:spPr>
              <a:xfrm>
                <a:off x="181150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Flowchart: Off-page Connector 67"/>
              <p:cNvSpPr/>
              <p:nvPr/>
            </p:nvSpPr>
            <p:spPr>
              <a:xfrm>
                <a:off x="1506701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J</a:t>
                </a:r>
              </a:p>
            </p:txBody>
          </p:sp>
          <p:cxnSp>
            <p:nvCxnSpPr>
              <p:cNvPr id="69" name="Straight Arrow Connector 68"/>
              <p:cNvCxnSpPr>
                <a:endCxn id="70" idx="0"/>
              </p:cNvCxnSpPr>
              <p:nvPr/>
            </p:nvCxnSpPr>
            <p:spPr>
              <a:xfrm>
                <a:off x="289089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Flowchart: Off-page Connector 69"/>
              <p:cNvSpPr/>
              <p:nvPr/>
            </p:nvSpPr>
            <p:spPr>
              <a:xfrm>
                <a:off x="2586091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K</a:t>
                </a:r>
              </a:p>
            </p:txBody>
          </p:sp>
          <p:cxnSp>
            <p:nvCxnSpPr>
              <p:cNvPr id="71" name="Straight Arrow Connector 70"/>
              <p:cNvCxnSpPr>
                <a:endCxn id="72" idx="0"/>
              </p:cNvCxnSpPr>
              <p:nvPr/>
            </p:nvCxnSpPr>
            <p:spPr>
              <a:xfrm>
                <a:off x="397028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lowchart: Off-page Connector 71"/>
              <p:cNvSpPr/>
              <p:nvPr/>
            </p:nvSpPr>
            <p:spPr>
              <a:xfrm>
                <a:off x="3665481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73" name="Straight Arrow Connector 72"/>
              <p:cNvCxnSpPr>
                <a:endCxn id="74" idx="0"/>
              </p:cNvCxnSpPr>
              <p:nvPr/>
            </p:nvCxnSpPr>
            <p:spPr>
              <a:xfrm>
                <a:off x="510233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Flowchart: Off-page Connector 73"/>
              <p:cNvSpPr/>
              <p:nvPr/>
            </p:nvSpPr>
            <p:spPr>
              <a:xfrm>
                <a:off x="4797531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</a:t>
                </a:r>
              </a:p>
            </p:txBody>
          </p:sp>
          <p:cxnSp>
            <p:nvCxnSpPr>
              <p:cNvPr id="75" name="Straight Arrow Connector 74"/>
              <p:cNvCxnSpPr>
                <a:endCxn id="76" idx="0"/>
              </p:cNvCxnSpPr>
              <p:nvPr/>
            </p:nvCxnSpPr>
            <p:spPr>
              <a:xfrm>
                <a:off x="6265478" y="3588844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Flowchart: Off-page Connector 75"/>
              <p:cNvSpPr/>
              <p:nvPr/>
            </p:nvSpPr>
            <p:spPr>
              <a:xfrm>
                <a:off x="5960678" y="5044088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  <p:cxnSp>
            <p:nvCxnSpPr>
              <p:cNvPr id="77" name="Straight Arrow Connector 76"/>
              <p:cNvCxnSpPr>
                <a:endCxn id="78" idx="0"/>
              </p:cNvCxnSpPr>
              <p:nvPr/>
            </p:nvCxnSpPr>
            <p:spPr>
              <a:xfrm>
                <a:off x="7314979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Flowchart: Off-page Connector 77"/>
              <p:cNvSpPr/>
              <p:nvPr/>
            </p:nvSpPr>
            <p:spPr>
              <a:xfrm>
                <a:off x="7010179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79" name="Straight Arrow Connector 78"/>
              <p:cNvCxnSpPr>
                <a:endCxn id="80" idx="0"/>
              </p:cNvCxnSpPr>
              <p:nvPr/>
            </p:nvCxnSpPr>
            <p:spPr>
              <a:xfrm>
                <a:off x="8412539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Flowchart: Off-page Connector 79"/>
              <p:cNvSpPr/>
              <p:nvPr/>
            </p:nvSpPr>
            <p:spPr>
              <a:xfrm>
                <a:off x="8107739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</p:grpSp>
        <p:cxnSp>
          <p:nvCxnSpPr>
            <p:cNvPr id="82" name="Straight Connector 81"/>
            <p:cNvCxnSpPr/>
            <p:nvPr/>
          </p:nvCxnSpPr>
          <p:spPr>
            <a:xfrm>
              <a:off x="641958" y="4328512"/>
              <a:ext cx="5512645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4" idx="0"/>
            </p:cNvCxnSpPr>
            <p:nvPr/>
          </p:nvCxnSpPr>
          <p:spPr>
            <a:xfrm>
              <a:off x="5531059" y="4319867"/>
              <a:ext cx="0" cy="818905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lowchart: Off-page Connector 83"/>
            <p:cNvSpPr/>
            <p:nvPr/>
          </p:nvSpPr>
          <p:spPr>
            <a:xfrm>
              <a:off x="5359540" y="5138772"/>
              <a:ext cx="343038" cy="343038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cxnSp>
          <p:nvCxnSpPr>
            <p:cNvPr id="85" name="Straight Arrow Connector 84"/>
            <p:cNvCxnSpPr>
              <a:endCxn id="86" idx="0"/>
            </p:cNvCxnSpPr>
            <p:nvPr/>
          </p:nvCxnSpPr>
          <p:spPr>
            <a:xfrm>
              <a:off x="6154603" y="4319867"/>
              <a:ext cx="0" cy="818905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lowchart: Off-page Connector 85"/>
            <p:cNvSpPr/>
            <p:nvPr/>
          </p:nvSpPr>
          <p:spPr>
            <a:xfrm>
              <a:off x="5983084" y="5138772"/>
              <a:ext cx="343038" cy="343038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traight Arrow Connector 179"/>
          <p:cNvCxnSpPr/>
          <p:nvPr/>
        </p:nvCxnSpPr>
        <p:spPr>
          <a:xfrm>
            <a:off x="4651795" y="5495075"/>
            <a:ext cx="3657" cy="283565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655453" y="4814244"/>
            <a:ext cx="3657" cy="283565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3200400" y="5778640"/>
            <a:ext cx="298364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/>
          <p:cNvGrpSpPr/>
          <p:nvPr/>
        </p:nvGrpSpPr>
        <p:grpSpPr>
          <a:xfrm rot="10800000">
            <a:off x="506205" y="2560534"/>
            <a:ext cx="8071870" cy="1695852"/>
            <a:chOff x="598658" y="4319867"/>
            <a:chExt cx="5555945" cy="1167270"/>
          </a:xfrm>
        </p:grpSpPr>
        <p:cxnSp>
          <p:nvCxnSpPr>
            <p:cNvPr id="155" name="Straight Connector 154"/>
            <p:cNvCxnSpPr/>
            <p:nvPr/>
          </p:nvCxnSpPr>
          <p:spPr>
            <a:xfrm>
              <a:off x="641958" y="4328512"/>
              <a:ext cx="5512645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 153"/>
            <p:cNvGrpSpPr/>
            <p:nvPr/>
          </p:nvGrpSpPr>
          <p:grpSpPr>
            <a:xfrm>
              <a:off x="598658" y="4328509"/>
              <a:ext cx="4335224" cy="1158628"/>
              <a:chOff x="708578" y="3581390"/>
              <a:chExt cx="7703961" cy="2058951"/>
            </a:xfrm>
          </p:grpSpPr>
          <p:cxnSp>
            <p:nvCxnSpPr>
              <p:cNvPr id="170" name="Straight Arrow Connector 169"/>
              <p:cNvCxnSpPr/>
              <p:nvPr/>
            </p:nvCxnSpPr>
            <p:spPr>
              <a:xfrm>
                <a:off x="6265478" y="3588844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>
                <a:off x="3970281" y="3581390"/>
                <a:ext cx="0" cy="1455242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>
                <a:endCxn id="150" idx="2"/>
              </p:cNvCxnSpPr>
              <p:nvPr/>
            </p:nvCxnSpPr>
            <p:spPr>
              <a:xfrm rot="10800000" flipV="1">
                <a:off x="708578" y="3581400"/>
                <a:ext cx="53422" cy="2058941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>
                <a:off x="181150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>
                <a:off x="289089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rot="10800000" flipH="1" flipV="1">
                <a:off x="5102330" y="3581400"/>
                <a:ext cx="8824" cy="638301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7314979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/>
              <p:cNvCxnSpPr/>
              <p:nvPr/>
            </p:nvCxnSpPr>
            <p:spPr>
              <a:xfrm>
                <a:off x="8412539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6" name="Straight Arrow Connector 155"/>
            <p:cNvCxnSpPr/>
            <p:nvPr/>
          </p:nvCxnSpPr>
          <p:spPr>
            <a:xfrm>
              <a:off x="5531059" y="4319867"/>
              <a:ext cx="0" cy="818905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6154603" y="4319867"/>
              <a:ext cx="0" cy="818905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Arrow Connector 127"/>
          <p:cNvCxnSpPr/>
          <p:nvPr/>
        </p:nvCxnSpPr>
        <p:spPr>
          <a:xfrm>
            <a:off x="8562653" y="1810557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7676278" y="1810557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808678" y="1828800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911369" y="1828800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4102421" y="1828800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3176915" y="1810557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2294461" y="1810557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1412007" y="1828800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533400" y="1828800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304800" y="304800"/>
            <a:ext cx="8526573" cy="1706757"/>
            <a:chOff x="457201" y="4319867"/>
            <a:chExt cx="5868921" cy="1174777"/>
          </a:xfrm>
        </p:grpSpPr>
        <p:grpSp>
          <p:nvGrpSpPr>
            <p:cNvPr id="88" name="Group 87"/>
            <p:cNvGrpSpPr/>
            <p:nvPr/>
          </p:nvGrpSpPr>
          <p:grpSpPr>
            <a:xfrm>
              <a:off x="457201" y="4328512"/>
              <a:ext cx="4648200" cy="1166132"/>
              <a:chOff x="457200" y="3581400"/>
              <a:chExt cx="8260139" cy="2072288"/>
            </a:xfrm>
          </p:grpSpPr>
          <p:cxnSp>
            <p:nvCxnSpPr>
              <p:cNvPr id="94" name="Straight Arrow Connector 93"/>
              <p:cNvCxnSpPr>
                <a:endCxn id="95" idx="0"/>
              </p:cNvCxnSpPr>
              <p:nvPr/>
            </p:nvCxnSpPr>
            <p:spPr>
              <a:xfrm>
                <a:off x="762000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Flowchart: Off-page Connector 94"/>
              <p:cNvSpPr/>
              <p:nvPr/>
            </p:nvSpPr>
            <p:spPr>
              <a:xfrm>
                <a:off x="457200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cxnSp>
            <p:nvCxnSpPr>
              <p:cNvPr id="96" name="Straight Arrow Connector 95"/>
              <p:cNvCxnSpPr>
                <a:endCxn id="97" idx="0"/>
              </p:cNvCxnSpPr>
              <p:nvPr/>
            </p:nvCxnSpPr>
            <p:spPr>
              <a:xfrm>
                <a:off x="181150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Flowchart: Off-page Connector 96"/>
              <p:cNvSpPr/>
              <p:nvPr/>
            </p:nvSpPr>
            <p:spPr>
              <a:xfrm>
                <a:off x="1506701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J</a:t>
                </a:r>
              </a:p>
            </p:txBody>
          </p:sp>
          <p:cxnSp>
            <p:nvCxnSpPr>
              <p:cNvPr id="98" name="Straight Arrow Connector 97"/>
              <p:cNvCxnSpPr>
                <a:endCxn id="99" idx="0"/>
              </p:cNvCxnSpPr>
              <p:nvPr/>
            </p:nvCxnSpPr>
            <p:spPr>
              <a:xfrm>
                <a:off x="289089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Flowchart: Off-page Connector 98"/>
              <p:cNvSpPr/>
              <p:nvPr/>
            </p:nvSpPr>
            <p:spPr>
              <a:xfrm>
                <a:off x="2586091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K</a:t>
                </a:r>
              </a:p>
            </p:txBody>
          </p:sp>
          <p:cxnSp>
            <p:nvCxnSpPr>
              <p:cNvPr id="100" name="Straight Arrow Connector 99"/>
              <p:cNvCxnSpPr>
                <a:endCxn id="101" idx="0"/>
              </p:cNvCxnSpPr>
              <p:nvPr/>
            </p:nvCxnSpPr>
            <p:spPr>
              <a:xfrm>
                <a:off x="397028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Flowchart: Off-page Connector 100"/>
              <p:cNvSpPr/>
              <p:nvPr/>
            </p:nvSpPr>
            <p:spPr>
              <a:xfrm>
                <a:off x="3665481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L</a:t>
                </a:r>
              </a:p>
            </p:txBody>
          </p:sp>
          <p:cxnSp>
            <p:nvCxnSpPr>
              <p:cNvPr id="102" name="Straight Arrow Connector 101"/>
              <p:cNvCxnSpPr>
                <a:endCxn id="103" idx="0"/>
              </p:cNvCxnSpPr>
              <p:nvPr/>
            </p:nvCxnSpPr>
            <p:spPr>
              <a:xfrm>
                <a:off x="5102331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Flowchart: Off-page Connector 102"/>
              <p:cNvSpPr/>
              <p:nvPr/>
            </p:nvSpPr>
            <p:spPr>
              <a:xfrm>
                <a:off x="4797531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</a:t>
                </a:r>
              </a:p>
            </p:txBody>
          </p:sp>
          <p:cxnSp>
            <p:nvCxnSpPr>
              <p:cNvPr id="104" name="Straight Arrow Connector 103"/>
              <p:cNvCxnSpPr>
                <a:endCxn id="105" idx="0"/>
              </p:cNvCxnSpPr>
              <p:nvPr/>
            </p:nvCxnSpPr>
            <p:spPr>
              <a:xfrm>
                <a:off x="6265478" y="3588844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Flowchart: Off-page Connector 104"/>
              <p:cNvSpPr/>
              <p:nvPr/>
            </p:nvSpPr>
            <p:spPr>
              <a:xfrm>
                <a:off x="5960678" y="5044088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  <p:cxnSp>
            <p:nvCxnSpPr>
              <p:cNvPr id="106" name="Straight Arrow Connector 105"/>
              <p:cNvCxnSpPr>
                <a:endCxn id="107" idx="0"/>
              </p:cNvCxnSpPr>
              <p:nvPr/>
            </p:nvCxnSpPr>
            <p:spPr>
              <a:xfrm>
                <a:off x="7314979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Flowchart: Off-page Connector 106"/>
              <p:cNvSpPr/>
              <p:nvPr/>
            </p:nvSpPr>
            <p:spPr>
              <a:xfrm>
                <a:off x="7010179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</a:t>
                </a:r>
              </a:p>
            </p:txBody>
          </p:sp>
          <p:cxnSp>
            <p:nvCxnSpPr>
              <p:cNvPr id="108" name="Straight Arrow Connector 107"/>
              <p:cNvCxnSpPr>
                <a:endCxn id="109" idx="0"/>
              </p:cNvCxnSpPr>
              <p:nvPr/>
            </p:nvCxnSpPr>
            <p:spPr>
              <a:xfrm>
                <a:off x="8412539" y="3581400"/>
                <a:ext cx="0" cy="1455244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Flowchart: Off-page Connector 108"/>
              <p:cNvSpPr/>
              <p:nvPr/>
            </p:nvSpPr>
            <p:spPr>
              <a:xfrm>
                <a:off x="8107739" y="5036644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</p:grpSp>
        <p:cxnSp>
          <p:nvCxnSpPr>
            <p:cNvPr id="89" name="Straight Connector 88"/>
            <p:cNvCxnSpPr/>
            <p:nvPr/>
          </p:nvCxnSpPr>
          <p:spPr>
            <a:xfrm>
              <a:off x="641958" y="4328512"/>
              <a:ext cx="5512645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endCxn id="91" idx="0"/>
            </p:cNvCxnSpPr>
            <p:nvPr/>
          </p:nvCxnSpPr>
          <p:spPr>
            <a:xfrm>
              <a:off x="5531059" y="4319867"/>
              <a:ext cx="0" cy="818905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lowchart: Off-page Connector 90"/>
            <p:cNvSpPr/>
            <p:nvPr/>
          </p:nvSpPr>
          <p:spPr>
            <a:xfrm>
              <a:off x="5359540" y="5138772"/>
              <a:ext cx="343038" cy="343038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</a:t>
              </a:r>
            </a:p>
          </p:txBody>
        </p:sp>
        <p:cxnSp>
          <p:nvCxnSpPr>
            <p:cNvPr id="92" name="Straight Arrow Connector 91"/>
            <p:cNvCxnSpPr>
              <a:endCxn id="93" idx="0"/>
            </p:cNvCxnSpPr>
            <p:nvPr/>
          </p:nvCxnSpPr>
          <p:spPr>
            <a:xfrm>
              <a:off x="6154603" y="4319867"/>
              <a:ext cx="0" cy="818905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lowchart: Off-page Connector 92"/>
            <p:cNvSpPr/>
            <p:nvPr/>
          </p:nvSpPr>
          <p:spPr>
            <a:xfrm>
              <a:off x="5983084" y="5138772"/>
              <a:ext cx="343038" cy="343038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</p:grpSp>
      <p:cxnSp>
        <p:nvCxnSpPr>
          <p:cNvPr id="110" name="Straight Arrow Connector 109"/>
          <p:cNvCxnSpPr/>
          <p:nvPr/>
        </p:nvCxnSpPr>
        <p:spPr>
          <a:xfrm>
            <a:off x="4605580" y="-129153"/>
            <a:ext cx="0" cy="4339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1077334" y="2244511"/>
            <a:ext cx="669346" cy="80673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100" dirty="0"/>
              <a:t>Enter Month, Day, Year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1959788" y="2244511"/>
            <a:ext cx="669346" cy="80673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000" dirty="0"/>
              <a:t>Enter Last, First and Middle Name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754304" y="2244510"/>
            <a:ext cx="669346" cy="80673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dirty="0"/>
              <a:t>Enter Gender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576696" y="2244511"/>
            <a:ext cx="669346" cy="80673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100" dirty="0"/>
              <a:t>Input Floor Number</a:t>
            </a:r>
            <a:endParaRPr lang="en-PH" sz="1100" dirty="0"/>
          </a:p>
        </p:txBody>
      </p:sp>
      <p:sp>
        <p:nvSpPr>
          <p:cNvPr id="116" name="Rectangle 115"/>
          <p:cNvSpPr/>
          <p:nvPr/>
        </p:nvSpPr>
        <p:spPr>
          <a:xfrm>
            <a:off x="6474005" y="2244511"/>
            <a:ext cx="669346" cy="80673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100" dirty="0"/>
              <a:t>Input Room Number</a:t>
            </a:r>
            <a:endParaRPr lang="en-PH" sz="1100" dirty="0"/>
          </a:p>
        </p:txBody>
      </p:sp>
      <p:sp>
        <p:nvSpPr>
          <p:cNvPr id="117" name="Rectangle 116"/>
          <p:cNvSpPr/>
          <p:nvPr/>
        </p:nvSpPr>
        <p:spPr>
          <a:xfrm>
            <a:off x="7371314" y="2244510"/>
            <a:ext cx="669346" cy="80673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900" dirty="0"/>
              <a:t>Input </a:t>
            </a:r>
            <a:r>
              <a:rPr lang="en-PH" sz="900" dirty="0" err="1" smtClean="0"/>
              <a:t>Downpay-ment</a:t>
            </a:r>
            <a:endParaRPr lang="en-PH" sz="9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45881" y="1916207"/>
            <a:ext cx="2565740" cy="1784100"/>
            <a:chOff x="3745881" y="1916207"/>
            <a:chExt cx="2565740" cy="1784100"/>
          </a:xfrm>
        </p:grpSpPr>
        <p:cxnSp>
          <p:nvCxnSpPr>
            <p:cNvPr id="129" name="Straight Arrow Connector 128"/>
            <p:cNvCxnSpPr/>
            <p:nvPr/>
          </p:nvCxnSpPr>
          <p:spPr>
            <a:xfrm>
              <a:off x="5037346" y="2614047"/>
              <a:ext cx="0" cy="433953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5037346" y="1916207"/>
              <a:ext cx="0" cy="433953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3745881" y="2350160"/>
              <a:ext cx="2565740" cy="1350147"/>
              <a:chOff x="3745881" y="2350160"/>
              <a:chExt cx="2565740" cy="1350147"/>
            </a:xfrm>
          </p:grpSpPr>
          <p:cxnSp>
            <p:nvCxnSpPr>
              <p:cNvPr id="133" name="Straight Arrow Connector 132"/>
              <p:cNvCxnSpPr/>
              <p:nvPr/>
            </p:nvCxnSpPr>
            <p:spPr>
              <a:xfrm>
                <a:off x="5354904" y="3482871"/>
                <a:ext cx="0" cy="217436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4050291" y="3482871"/>
                <a:ext cx="0" cy="217436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>
                <a:off x="6007211" y="3482871"/>
                <a:ext cx="0" cy="217436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Flowchart: Decision 135"/>
              <p:cNvSpPr/>
              <p:nvPr/>
            </p:nvSpPr>
            <p:spPr>
              <a:xfrm>
                <a:off x="4502553" y="2350160"/>
                <a:ext cx="1043690" cy="521845"/>
              </a:xfrm>
              <a:prstGeom prst="flowChartDecision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050" dirty="0" smtClean="0"/>
                  <a:t>Room Type</a:t>
                </a:r>
              </a:p>
            </p:txBody>
          </p:sp>
          <p:cxnSp>
            <p:nvCxnSpPr>
              <p:cNvPr id="137" name="Straight Connector 136"/>
              <p:cNvCxnSpPr/>
              <p:nvPr/>
            </p:nvCxnSpPr>
            <p:spPr>
              <a:xfrm>
                <a:off x="4050291" y="3048000"/>
                <a:ext cx="1956920" cy="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Rectangle 138"/>
              <p:cNvSpPr/>
              <p:nvPr/>
            </p:nvSpPr>
            <p:spPr>
              <a:xfrm>
                <a:off x="5050495" y="3134974"/>
                <a:ext cx="608820" cy="4348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1100" dirty="0" smtClean="0"/>
                  <a:t>3 = Private</a:t>
                </a:r>
                <a:endParaRPr lang="en-PH" sz="1100" dirty="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4398188" y="3134974"/>
                <a:ext cx="608820" cy="4348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 smtClean="0"/>
                  <a:t>2 = Ward</a:t>
                </a:r>
                <a:endParaRPr lang="en-PH" sz="1200" dirty="0"/>
              </a:p>
            </p:txBody>
          </p:sp>
          <p:cxnSp>
            <p:nvCxnSpPr>
              <p:cNvPr id="142" name="Straight Arrow Connector 141"/>
              <p:cNvCxnSpPr/>
              <p:nvPr/>
            </p:nvCxnSpPr>
            <p:spPr>
              <a:xfrm>
                <a:off x="5354904" y="3048000"/>
                <a:ext cx="0" cy="130461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050291" y="3700307"/>
                <a:ext cx="19569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4050291" y="3048000"/>
                <a:ext cx="0" cy="130461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>
                <a:off x="6007211" y="3048000"/>
                <a:ext cx="0" cy="130461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4659110" y="3048000"/>
                <a:ext cx="0" cy="130461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Rectangle 137"/>
              <p:cNvSpPr/>
              <p:nvPr/>
            </p:nvSpPr>
            <p:spPr>
              <a:xfrm>
                <a:off x="5702801" y="3134974"/>
                <a:ext cx="608820" cy="4348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1100" dirty="0" smtClean="0"/>
                  <a:t>4  = V.I.P.</a:t>
                </a:r>
                <a:endParaRPr lang="en-PH" sz="1100" dirty="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745881" y="3134974"/>
                <a:ext cx="608820" cy="43487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1000" dirty="0" smtClean="0"/>
                  <a:t>1 = Nursery</a:t>
                </a:r>
                <a:endParaRPr lang="en-PH" sz="1000" dirty="0"/>
              </a:p>
            </p:txBody>
          </p:sp>
        </p:grpSp>
        <p:cxnSp>
          <p:nvCxnSpPr>
            <p:cNvPr id="130" name="Straight Arrow Connector 129"/>
            <p:cNvCxnSpPr/>
            <p:nvPr/>
          </p:nvCxnSpPr>
          <p:spPr>
            <a:xfrm>
              <a:off x="4659110" y="3569845"/>
              <a:ext cx="0" cy="130461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Rounded Rectangle 149"/>
          <p:cNvSpPr/>
          <p:nvPr/>
        </p:nvSpPr>
        <p:spPr>
          <a:xfrm>
            <a:off x="8164549" y="2284849"/>
            <a:ext cx="827051" cy="275684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 smtClean="0"/>
              <a:t>START</a:t>
            </a:r>
            <a:endParaRPr lang="en-PH" sz="1600" dirty="0"/>
          </a:p>
        </p:txBody>
      </p:sp>
      <p:sp>
        <p:nvSpPr>
          <p:cNvPr id="151" name="Rectangle 150"/>
          <p:cNvSpPr/>
          <p:nvPr/>
        </p:nvSpPr>
        <p:spPr>
          <a:xfrm>
            <a:off x="202954" y="2231810"/>
            <a:ext cx="669346" cy="80673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100" dirty="0" smtClean="0"/>
              <a:t>Enter patient number</a:t>
            </a:r>
            <a:endParaRPr lang="en-PH" sz="1100" dirty="0"/>
          </a:p>
        </p:txBody>
      </p:sp>
      <p:sp>
        <p:nvSpPr>
          <p:cNvPr id="152" name="Rectangle 151"/>
          <p:cNvSpPr/>
          <p:nvPr/>
        </p:nvSpPr>
        <p:spPr>
          <a:xfrm>
            <a:off x="2843472" y="2262753"/>
            <a:ext cx="669346" cy="80673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1200" dirty="0"/>
              <a:t>Enter </a:t>
            </a:r>
            <a:r>
              <a:rPr lang="en-PH" sz="1200" dirty="0" smtClean="0"/>
              <a:t>age</a:t>
            </a:r>
            <a:endParaRPr lang="en-PH" sz="1200" dirty="0"/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4655453" y="4271733"/>
            <a:ext cx="3657" cy="283565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502553" y="4531583"/>
            <a:ext cx="337428" cy="33017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lowchart: Decision 177"/>
          <p:cNvSpPr/>
          <p:nvPr/>
        </p:nvSpPr>
        <p:spPr>
          <a:xfrm>
            <a:off x="4133608" y="5122676"/>
            <a:ext cx="1043690" cy="521845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800" dirty="0" smtClean="0"/>
              <a:t>Update More?</a:t>
            </a:r>
            <a:endParaRPr lang="en-PH" sz="800" dirty="0" smtClean="0"/>
          </a:p>
        </p:txBody>
      </p:sp>
      <p:cxnSp>
        <p:nvCxnSpPr>
          <p:cNvPr id="183" name="Straight Arrow Connector 182"/>
          <p:cNvCxnSpPr/>
          <p:nvPr/>
        </p:nvCxnSpPr>
        <p:spPr>
          <a:xfrm>
            <a:off x="3213100" y="5778640"/>
            <a:ext cx="0" cy="20955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6172200" y="5791200"/>
            <a:ext cx="0" cy="20955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Flowchart: Off-page Connector 184"/>
          <p:cNvSpPr/>
          <p:nvPr/>
        </p:nvSpPr>
        <p:spPr>
          <a:xfrm>
            <a:off x="2952197" y="6007100"/>
            <a:ext cx="551483" cy="551483"/>
          </a:xfrm>
          <a:prstGeom prst="flowChartOffpageConnector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86" name="Rounded Rectangle 185"/>
          <p:cNvSpPr/>
          <p:nvPr/>
        </p:nvSpPr>
        <p:spPr>
          <a:xfrm>
            <a:off x="5758674" y="6013647"/>
            <a:ext cx="827051" cy="275684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 smtClean="0"/>
              <a:t>START</a:t>
            </a:r>
            <a:endParaRPr lang="en-PH" sz="1600" dirty="0"/>
          </a:p>
        </p:txBody>
      </p:sp>
      <p:sp>
        <p:nvSpPr>
          <p:cNvPr id="187" name="Rectangle 186"/>
          <p:cNvSpPr/>
          <p:nvPr/>
        </p:nvSpPr>
        <p:spPr>
          <a:xfrm>
            <a:off x="2895600" y="5644521"/>
            <a:ext cx="608955" cy="209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Y</a:t>
            </a:r>
            <a:endParaRPr lang="en-PH" dirty="0"/>
          </a:p>
        </p:txBody>
      </p:sp>
      <p:sp>
        <p:nvSpPr>
          <p:cNvPr id="188" name="Rectangle 187"/>
          <p:cNvSpPr/>
          <p:nvPr/>
        </p:nvSpPr>
        <p:spPr>
          <a:xfrm>
            <a:off x="5868045" y="5644521"/>
            <a:ext cx="608955" cy="2099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dirty="0" smtClean="0"/>
              <a:t>N</a:t>
            </a:r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600200"/>
            <a:ext cx="8153400" cy="3657600"/>
          </a:xfrm>
        </p:spPr>
        <p:txBody>
          <a:bodyPr/>
          <a:lstStyle/>
          <a:p>
            <a:pPr algn="ctr"/>
            <a:r>
              <a:rPr lang="en-PH" dirty="0" smtClean="0"/>
              <a:t>If the user choose Delete Patient’s Record...</a:t>
            </a:r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33600" y="838200"/>
            <a:ext cx="4877980" cy="5334000"/>
            <a:chOff x="2336800" y="1600200"/>
            <a:chExt cx="4495800" cy="4916092"/>
          </a:xfrm>
        </p:grpSpPr>
        <p:grpSp>
          <p:nvGrpSpPr>
            <p:cNvPr id="16" name="Group 15"/>
            <p:cNvGrpSpPr/>
            <p:nvPr/>
          </p:nvGrpSpPr>
          <p:grpSpPr>
            <a:xfrm>
              <a:off x="2336800" y="2231232"/>
              <a:ext cx="4495800" cy="4285060"/>
              <a:chOff x="2133600" y="1752600"/>
              <a:chExt cx="4876800" cy="464820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4648200" y="2743200"/>
                <a:ext cx="0" cy="304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/>
              <p:cNvSpPr/>
              <p:nvPr/>
            </p:nvSpPr>
            <p:spPr>
              <a:xfrm>
                <a:off x="3581400" y="20574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Input Patient’s Last Name</a:t>
                </a:r>
                <a:endParaRPr lang="en-PH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133600" y="45720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Y</a:t>
                </a:r>
                <a:endParaRPr lang="en-PH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33600" y="56388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Print Successfully Deleted</a:t>
                </a:r>
                <a:endParaRPr lang="en-PH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800600" y="45720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N</a:t>
                </a:r>
                <a:endParaRPr lang="en-PH" dirty="0"/>
              </a:p>
            </p:txBody>
          </p:sp>
          <p:sp>
            <p:nvSpPr>
              <p:cNvPr id="8" name="Flowchart: Decision 7"/>
              <p:cNvSpPr/>
              <p:nvPr/>
            </p:nvSpPr>
            <p:spPr>
              <a:xfrm>
                <a:off x="3352800" y="3048000"/>
                <a:ext cx="2590800" cy="1295400"/>
              </a:xfrm>
              <a:prstGeom prst="flowChartDecision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Delete this File?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5943600" y="5334000"/>
                <a:ext cx="0" cy="304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3276600" y="5334000"/>
                <a:ext cx="0" cy="304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5943600" y="43434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3276600" y="4343400"/>
                <a:ext cx="0" cy="2286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4648200" y="1752600"/>
                <a:ext cx="0" cy="3048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276600" y="4343400"/>
                <a:ext cx="2667000" cy="0"/>
              </a:xfrm>
              <a:prstGeom prst="line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Flowchart: Off-page Connector 18"/>
            <p:cNvSpPr/>
            <p:nvPr/>
          </p:nvSpPr>
          <p:spPr>
            <a:xfrm>
              <a:off x="4350147" y="1600200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4732350" y="5410016"/>
            <a:ext cx="2424344" cy="808115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4000" dirty="0" smtClean="0"/>
              <a:t>START</a:t>
            </a:r>
            <a:endParaRPr lang="en-PH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8153400" cy="3657600"/>
          </a:xfrm>
        </p:spPr>
        <p:txBody>
          <a:bodyPr/>
          <a:lstStyle/>
          <a:p>
            <a:pPr algn="ctr"/>
            <a:r>
              <a:rPr lang="en-PH" dirty="0" smtClean="0"/>
              <a:t>If the user choose Exit...</a:t>
            </a:r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/>
          <p:cNvCxnSpPr/>
          <p:nvPr/>
        </p:nvCxnSpPr>
        <p:spPr>
          <a:xfrm>
            <a:off x="4572000" y="1166647"/>
            <a:ext cx="0" cy="433553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44366" y="457200"/>
            <a:ext cx="8671034" cy="3886200"/>
            <a:chOff x="0" y="1083430"/>
            <a:chExt cx="9144000" cy="4098170"/>
          </a:xfrm>
        </p:grpSpPr>
        <p:sp>
          <p:nvSpPr>
            <p:cNvPr id="2" name="Rounded Rectangle 1"/>
            <p:cNvSpPr/>
            <p:nvPr/>
          </p:nvSpPr>
          <p:spPr>
            <a:xfrm>
              <a:off x="3048000" y="1083430"/>
              <a:ext cx="2971800" cy="990599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4000" dirty="0" smtClean="0"/>
                <a:t>START</a:t>
              </a:r>
              <a:endParaRPr lang="en-PH" sz="4000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572000" y="3438700"/>
              <a:ext cx="0" cy="457201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7200" y="3886200"/>
              <a:ext cx="8153400" cy="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00200" y="3886200"/>
              <a:ext cx="0" cy="45720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886200" y="3886200"/>
              <a:ext cx="0" cy="45720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122945" y="3895901"/>
              <a:ext cx="0" cy="45720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324600" y="3886200"/>
              <a:ext cx="0" cy="45720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743200" y="3886200"/>
              <a:ext cx="0" cy="45720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467600" y="3886200"/>
              <a:ext cx="0" cy="45720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8610600" y="3886200"/>
              <a:ext cx="0" cy="45720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57200" y="3886200"/>
              <a:ext cx="0" cy="457200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0" y="4343400"/>
              <a:ext cx="1066800" cy="83820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Admit a Patient</a:t>
              </a:r>
              <a:endParaRPr lang="en-PH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791200" y="4343400"/>
              <a:ext cx="1066800" cy="83820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Delete Patient’s Record</a:t>
              </a:r>
              <a:endParaRPr lang="en-PH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72000" y="4343400"/>
              <a:ext cx="1143000" cy="83820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Update Patient’s Info</a:t>
              </a:r>
              <a:endParaRPr lang="en-PH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29000" y="4343400"/>
              <a:ext cx="1066800" cy="83820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sz="1400" dirty="0" smtClean="0"/>
                <a:t>Calculate Patient’s Bill</a:t>
              </a:r>
              <a:endParaRPr lang="en-PH" sz="1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286000" y="4343400"/>
              <a:ext cx="1066800" cy="83820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Display all Patients</a:t>
              </a:r>
              <a:endParaRPr lang="en-PH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43000" y="4343400"/>
              <a:ext cx="1066800" cy="83820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View Patient’s Record</a:t>
              </a:r>
              <a:endParaRPr lang="en-PH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34200" y="4343400"/>
              <a:ext cx="1066800" cy="83820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Exit</a:t>
              </a:r>
              <a:endParaRPr lang="en-PH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077200" y="4343400"/>
              <a:ext cx="1066800" cy="838200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PH" dirty="0" smtClean="0"/>
                <a:t>About</a:t>
              </a:r>
              <a:endParaRPr lang="en-PH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" y="4328512"/>
            <a:ext cx="8260139" cy="2072288"/>
            <a:chOff x="457200" y="3581400"/>
            <a:chExt cx="8260139" cy="2072288"/>
          </a:xfrm>
        </p:grpSpPr>
        <p:cxnSp>
          <p:nvCxnSpPr>
            <p:cNvPr id="26" name="Straight Arrow Connector 25"/>
            <p:cNvCxnSpPr>
              <a:endCxn id="5" idx="0"/>
            </p:cNvCxnSpPr>
            <p:nvPr/>
          </p:nvCxnSpPr>
          <p:spPr>
            <a:xfrm>
              <a:off x="762000" y="3581400"/>
              <a:ext cx="0" cy="145524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lowchart: Off-page Connector 4"/>
            <p:cNvSpPr/>
            <p:nvPr/>
          </p:nvSpPr>
          <p:spPr>
            <a:xfrm>
              <a:off x="457200" y="5036644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9" name="Straight Arrow Connector 28"/>
            <p:cNvCxnSpPr>
              <a:endCxn id="38" idx="0"/>
            </p:cNvCxnSpPr>
            <p:nvPr/>
          </p:nvCxnSpPr>
          <p:spPr>
            <a:xfrm>
              <a:off x="1811501" y="3581400"/>
              <a:ext cx="0" cy="145524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lowchart: Off-page Connector 37"/>
            <p:cNvSpPr/>
            <p:nvPr/>
          </p:nvSpPr>
          <p:spPr>
            <a:xfrm>
              <a:off x="1506701" y="5036644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39" name="Straight Arrow Connector 38"/>
            <p:cNvCxnSpPr>
              <a:endCxn id="40" idx="0"/>
            </p:cNvCxnSpPr>
            <p:nvPr/>
          </p:nvCxnSpPr>
          <p:spPr>
            <a:xfrm>
              <a:off x="2890891" y="3581400"/>
              <a:ext cx="0" cy="145524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owchart: Off-page Connector 39"/>
            <p:cNvSpPr/>
            <p:nvPr/>
          </p:nvSpPr>
          <p:spPr>
            <a:xfrm>
              <a:off x="2586091" y="5036644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cxnSp>
          <p:nvCxnSpPr>
            <p:cNvPr id="41" name="Straight Arrow Connector 40"/>
            <p:cNvCxnSpPr>
              <a:endCxn id="42" idx="0"/>
            </p:cNvCxnSpPr>
            <p:nvPr/>
          </p:nvCxnSpPr>
          <p:spPr>
            <a:xfrm>
              <a:off x="3970281" y="3581400"/>
              <a:ext cx="0" cy="145524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Off-page Connector 41"/>
            <p:cNvSpPr/>
            <p:nvPr/>
          </p:nvSpPr>
          <p:spPr>
            <a:xfrm>
              <a:off x="3665481" y="5036644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cxnSp>
          <p:nvCxnSpPr>
            <p:cNvPr id="43" name="Straight Arrow Connector 42"/>
            <p:cNvCxnSpPr>
              <a:endCxn id="44" idx="0"/>
            </p:cNvCxnSpPr>
            <p:nvPr/>
          </p:nvCxnSpPr>
          <p:spPr>
            <a:xfrm>
              <a:off x="5102331" y="3581400"/>
              <a:ext cx="0" cy="145524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lowchart: Off-page Connector 43"/>
            <p:cNvSpPr/>
            <p:nvPr/>
          </p:nvSpPr>
          <p:spPr>
            <a:xfrm>
              <a:off x="4797531" y="5036644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cxnSp>
          <p:nvCxnSpPr>
            <p:cNvPr id="45" name="Straight Arrow Connector 44"/>
            <p:cNvCxnSpPr>
              <a:endCxn id="46" idx="0"/>
            </p:cNvCxnSpPr>
            <p:nvPr/>
          </p:nvCxnSpPr>
          <p:spPr>
            <a:xfrm>
              <a:off x="6265478" y="3588844"/>
              <a:ext cx="0" cy="145524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Off-page Connector 45"/>
            <p:cNvSpPr/>
            <p:nvPr/>
          </p:nvSpPr>
          <p:spPr>
            <a:xfrm>
              <a:off x="5960678" y="5044088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cxnSp>
          <p:nvCxnSpPr>
            <p:cNvPr id="47" name="Straight Arrow Connector 46"/>
            <p:cNvCxnSpPr>
              <a:endCxn id="48" idx="0"/>
            </p:cNvCxnSpPr>
            <p:nvPr/>
          </p:nvCxnSpPr>
          <p:spPr>
            <a:xfrm>
              <a:off x="7314979" y="3581400"/>
              <a:ext cx="0" cy="145524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lowchart: Off-page Connector 47"/>
            <p:cNvSpPr/>
            <p:nvPr/>
          </p:nvSpPr>
          <p:spPr>
            <a:xfrm>
              <a:off x="7010179" y="5036644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cxnSp>
          <p:nvCxnSpPr>
            <p:cNvPr id="49" name="Straight Arrow Connector 48"/>
            <p:cNvCxnSpPr>
              <a:endCxn id="50" idx="0"/>
            </p:cNvCxnSpPr>
            <p:nvPr/>
          </p:nvCxnSpPr>
          <p:spPr>
            <a:xfrm>
              <a:off x="8412539" y="3581400"/>
              <a:ext cx="0" cy="145524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lowchart: Off-page Connector 49"/>
            <p:cNvSpPr/>
            <p:nvPr/>
          </p:nvSpPr>
          <p:spPr>
            <a:xfrm>
              <a:off x="8107739" y="5036644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</p:grpSp>
      <p:sp>
        <p:nvSpPr>
          <p:cNvPr id="51" name="Flowchart: Decision 50"/>
          <p:cNvSpPr/>
          <p:nvPr/>
        </p:nvSpPr>
        <p:spPr>
          <a:xfrm>
            <a:off x="3392433" y="1600200"/>
            <a:ext cx="2374900" cy="1187450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 smtClean="0"/>
              <a:t>Choose your transaction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92747" y="232294"/>
            <a:ext cx="5735412" cy="5635106"/>
            <a:chOff x="1692747" y="232294"/>
            <a:chExt cx="5735412" cy="5635106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636086" y="563880"/>
              <a:ext cx="0" cy="883920"/>
            </a:xfrm>
            <a:prstGeom prst="straightConnector1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1692747" y="1447800"/>
              <a:ext cx="5735412" cy="4419600"/>
              <a:chOff x="1297709" y="952500"/>
              <a:chExt cx="6492795" cy="495300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297709" y="952500"/>
                <a:ext cx="6483927" cy="4076700"/>
                <a:chOff x="1905000" y="762000"/>
                <a:chExt cx="5486400" cy="3449515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324600" y="3373315"/>
                  <a:ext cx="0" cy="83820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3048000" y="3373315"/>
                  <a:ext cx="0" cy="83820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" name="Rectangle 3"/>
                <p:cNvSpPr/>
                <p:nvPr/>
              </p:nvSpPr>
              <p:spPr>
                <a:xfrm>
                  <a:off x="5181600" y="2667000"/>
                  <a:ext cx="2209800" cy="762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dirty="0" smtClean="0"/>
                    <a:t>N</a:t>
                  </a:r>
                  <a:endParaRPr lang="en-PH" dirty="0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1905000" y="2667000"/>
                  <a:ext cx="2209800" cy="762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dirty="0" smtClean="0"/>
                    <a:t>Y</a:t>
                  </a:r>
                  <a:endParaRPr lang="en-PH" dirty="0"/>
                </a:p>
              </p:txBody>
            </p:sp>
            <p:sp>
              <p:nvSpPr>
                <p:cNvPr id="6" name="Flowchart: Decision 5"/>
                <p:cNvSpPr/>
                <p:nvPr/>
              </p:nvSpPr>
              <p:spPr>
                <a:xfrm>
                  <a:off x="3429000" y="762000"/>
                  <a:ext cx="2590800" cy="1295400"/>
                </a:xfrm>
                <a:prstGeom prst="flowChartDecision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dirty="0" smtClean="0"/>
                    <a:t>Exit?</a:t>
                  </a:r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3048000" y="2057400"/>
                  <a:ext cx="0" cy="60960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6324600" y="2057400"/>
                  <a:ext cx="0" cy="609600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048000" y="2057400"/>
                  <a:ext cx="3276600" cy="0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ounded Rectangle 12"/>
              <p:cNvSpPr/>
              <p:nvPr/>
            </p:nvSpPr>
            <p:spPr>
              <a:xfrm>
                <a:off x="5170053" y="5032016"/>
                <a:ext cx="2620451" cy="873484"/>
              </a:xfrm>
              <a:prstGeom prst="round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4000" dirty="0" smtClean="0"/>
                  <a:t>START</a:t>
                </a:r>
                <a:endParaRPr lang="en-PH" sz="4000" dirty="0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342736" y="5034974"/>
                <a:ext cx="2611581" cy="870526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2000" dirty="0" smtClean="0"/>
                  <a:t>END</a:t>
                </a:r>
                <a:endParaRPr lang="en-PH" sz="2000" dirty="0"/>
              </a:p>
            </p:txBody>
          </p:sp>
        </p:grpSp>
        <p:sp>
          <p:nvSpPr>
            <p:cNvPr id="16" name="Flowchart: Off-page Connector 15"/>
            <p:cNvSpPr/>
            <p:nvPr/>
          </p:nvSpPr>
          <p:spPr>
            <a:xfrm>
              <a:off x="4331286" y="232294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600200"/>
            <a:ext cx="8153400" cy="3657600"/>
          </a:xfrm>
        </p:spPr>
        <p:txBody>
          <a:bodyPr/>
          <a:lstStyle/>
          <a:p>
            <a:pPr algn="ctr"/>
            <a:r>
              <a:rPr lang="en-PH" dirty="0" smtClean="0"/>
              <a:t>If the user choose About...</a:t>
            </a:r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971800" y="533400"/>
            <a:ext cx="3352800" cy="5352157"/>
            <a:chOff x="3276599" y="1401651"/>
            <a:chExt cx="2819401" cy="4500679"/>
          </a:xfrm>
        </p:grpSpPr>
        <p:grpSp>
          <p:nvGrpSpPr>
            <p:cNvPr id="6" name="Group 5"/>
            <p:cNvGrpSpPr/>
            <p:nvPr/>
          </p:nvGrpSpPr>
          <p:grpSpPr>
            <a:xfrm>
              <a:off x="3276600" y="1981200"/>
              <a:ext cx="2819400" cy="2971800"/>
              <a:chOff x="3276600" y="1676400"/>
              <a:chExt cx="2819400" cy="2971800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4724400" y="3429000"/>
                <a:ext cx="0" cy="12192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Rectangle 2"/>
              <p:cNvSpPr/>
              <p:nvPr/>
            </p:nvSpPr>
            <p:spPr>
              <a:xfrm>
                <a:off x="3276600" y="2514600"/>
                <a:ext cx="2819400" cy="1524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Display Developers’ Name and System Description</a:t>
                </a:r>
                <a:endParaRPr lang="en-PH" dirty="0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4724400" y="1676400"/>
                <a:ext cx="0" cy="83820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lowchart: Off-page Connector 7"/>
            <p:cNvSpPr/>
            <p:nvPr/>
          </p:nvSpPr>
          <p:spPr>
            <a:xfrm>
              <a:off x="4419600" y="1401651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276599" y="4953000"/>
              <a:ext cx="2819401" cy="949330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4000" dirty="0" smtClean="0"/>
                <a:t>START</a:t>
              </a:r>
              <a:endParaRPr lang="en-PH" sz="4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962400" y="4419600"/>
            <a:ext cx="4267200" cy="13108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PH" sz="6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-PH" sz="9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PH" sz="9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PH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WALKTHROUGH</a:t>
            </a:r>
            <a:endParaRPr lang="en-PH" sz="7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162800" y="5095438"/>
            <a:ext cx="3581400" cy="8646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 smtClean="0"/>
              <a:t>Hospital </a:t>
            </a:r>
            <a:br>
              <a:rPr lang="en-PH" dirty="0" smtClean="0"/>
            </a:br>
            <a:r>
              <a:rPr lang="en-PH" dirty="0" smtClean="0"/>
              <a:t>Billing </a:t>
            </a:r>
            <a:br>
              <a:rPr lang="en-PH" dirty="0" smtClean="0"/>
            </a:br>
            <a:r>
              <a:rPr lang="en-PH" dirty="0" smtClean="0"/>
              <a:t>System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5193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609600" y="736600"/>
            <a:ext cx="7924800" cy="345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300" y="4343400"/>
            <a:ext cx="8153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opening screen</a:t>
            </a:r>
          </a:p>
          <a:p>
            <a:pPr algn="ctr"/>
            <a:r>
              <a:rPr lang="en-US" sz="3200" dirty="0"/>
              <a:t> </a:t>
            </a:r>
            <a:r>
              <a:rPr lang="en-US" sz="3200" dirty="0" smtClean="0"/>
              <a:t>- The title of the system</a:t>
            </a:r>
          </a:p>
          <a:p>
            <a:pPr algn="ctr"/>
            <a:r>
              <a:rPr lang="en-US" sz="3200" dirty="0" smtClean="0"/>
              <a:t> - And the [PRESS ANY KEY TO CONTINUE] command to the user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593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t="13971" b="30226"/>
          <a:stretch/>
        </p:blipFill>
        <p:spPr>
          <a:xfrm>
            <a:off x="609600" y="761999"/>
            <a:ext cx="7848600" cy="3392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0" y="4419600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main menu or screen</a:t>
            </a:r>
          </a:p>
          <a:p>
            <a:pPr algn="ctr"/>
            <a:r>
              <a:rPr lang="en-US" sz="3200" dirty="0"/>
              <a:t> </a:t>
            </a:r>
            <a:r>
              <a:rPr lang="en-US" sz="3200" dirty="0" smtClean="0"/>
              <a:t>- Transaction choices</a:t>
            </a:r>
          </a:p>
          <a:p>
            <a:pPr algn="ctr"/>
            <a:r>
              <a:rPr lang="en-US" sz="3200" dirty="0" smtClean="0"/>
              <a:t> - 8 choices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713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7623" y="15195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Admit a patient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2052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Viewing patient’s information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09800" y="37293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Updating a patient’s information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3115270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Calculation and discharging of a patient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0" y="258187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Displaying all patient’s (Room &amp; Floor number)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209800" y="494407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Termination of the system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09800" y="4338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Deleting a patient’s information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5481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About the system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6096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SYSTEM TRANSACTIONS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048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4419600"/>
            <a:ext cx="8153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Admitting a patient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Putting the patient’s information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40615" y="753418"/>
            <a:ext cx="6288170" cy="2912764"/>
            <a:chOff x="1295400" y="609600"/>
            <a:chExt cx="6288170" cy="29127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t="13333" b="30000"/>
            <a:stretch/>
          </p:blipFill>
          <p:spPr>
            <a:xfrm>
              <a:off x="2031999" y="609600"/>
              <a:ext cx="5105401" cy="222543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t="13333" r="833" b="30000"/>
            <a:stretch/>
          </p:blipFill>
          <p:spPr>
            <a:xfrm>
              <a:off x="4267200" y="2064305"/>
              <a:ext cx="3316370" cy="1458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t="13333" b="30000"/>
            <a:stretch/>
          </p:blipFill>
          <p:spPr>
            <a:xfrm>
              <a:off x="1295400" y="2057400"/>
              <a:ext cx="3352800" cy="1461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547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838200" y="533400"/>
            <a:ext cx="7848600" cy="3421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457200" y="2895600"/>
            <a:ext cx="751690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4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457200" y="381000"/>
            <a:ext cx="8001000" cy="3487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1066800" y="2743200"/>
            <a:ext cx="769171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676400"/>
            <a:ext cx="8153400" cy="3657600"/>
          </a:xfrm>
        </p:spPr>
        <p:txBody>
          <a:bodyPr/>
          <a:lstStyle/>
          <a:p>
            <a:pPr algn="ctr"/>
            <a:r>
              <a:rPr lang="en-PH" dirty="0" smtClean="0"/>
              <a:t>If the user choose Admit a Patient...</a:t>
            </a:r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4419600"/>
            <a:ext cx="8153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Viewing a patient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Putting the patient’s number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The system will search the patient’s information and will display it.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838200" y="533400"/>
            <a:ext cx="6477000" cy="2878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8888" b="4445"/>
          <a:stretch/>
        </p:blipFill>
        <p:spPr>
          <a:xfrm>
            <a:off x="2362200" y="1703754"/>
            <a:ext cx="6172200" cy="269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4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533400" y="1600200"/>
            <a:ext cx="8077200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8888" b="4445"/>
          <a:stretch/>
        </p:blipFill>
        <p:spPr>
          <a:xfrm>
            <a:off x="457200" y="1676400"/>
            <a:ext cx="821615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4419600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Displaying all patient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The system will search all of the patient’s information and will display it.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8888" b="4445"/>
          <a:stretch/>
        </p:blipFill>
        <p:spPr>
          <a:xfrm>
            <a:off x="762000" y="787400"/>
            <a:ext cx="7527695" cy="32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9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8000" y="4419600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Displaying all patient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The system will search the all of the patient’s information and will display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8888" b="4445"/>
          <a:stretch/>
        </p:blipFill>
        <p:spPr>
          <a:xfrm>
            <a:off x="762000" y="787400"/>
            <a:ext cx="7527695" cy="32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685800" y="694267"/>
            <a:ext cx="5105400" cy="226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0000" b="23333"/>
          <a:stretch/>
        </p:blipFill>
        <p:spPr>
          <a:xfrm>
            <a:off x="3429000" y="1828800"/>
            <a:ext cx="5105400" cy="2225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0" y="4419600"/>
            <a:ext cx="8153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Calculating the bill and discharging a patient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The system will search the patient and ask for all of its expenses and discharging him/her.</a:t>
            </a:r>
          </a:p>
        </p:txBody>
      </p:sp>
    </p:spTree>
    <p:extLst>
      <p:ext uri="{BB962C8B-B14F-4D97-AF65-F5344CB8AC3E}">
        <p14:creationId xmlns:p14="http://schemas.microsoft.com/office/powerpoint/2010/main" val="241133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304800" y="381000"/>
            <a:ext cx="5105400" cy="226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8888" b="4445"/>
          <a:stretch/>
        </p:blipFill>
        <p:spPr>
          <a:xfrm>
            <a:off x="609600" y="2438400"/>
            <a:ext cx="821615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1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381000" y="1524000"/>
            <a:ext cx="840104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8889" b="4444"/>
          <a:stretch/>
        </p:blipFill>
        <p:spPr>
          <a:xfrm>
            <a:off x="380999" y="1447800"/>
            <a:ext cx="83909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1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8888" b="4445"/>
          <a:stretch/>
        </p:blipFill>
        <p:spPr>
          <a:xfrm>
            <a:off x="304800" y="1524000"/>
            <a:ext cx="839096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4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00200" y="192169"/>
            <a:ext cx="5873602" cy="6894431"/>
            <a:chOff x="1905000" y="728830"/>
            <a:chExt cx="5416402" cy="635777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2590800" y="1524000"/>
              <a:ext cx="0" cy="38233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590800" y="2362200"/>
              <a:ext cx="0" cy="38233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590800" y="3200400"/>
              <a:ext cx="0" cy="38233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590800" y="4037266"/>
              <a:ext cx="0" cy="38233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590800" y="4876800"/>
              <a:ext cx="0" cy="382334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905000" y="728830"/>
              <a:ext cx="5416402" cy="6357770"/>
              <a:chOff x="1371600" y="152400"/>
              <a:chExt cx="6477000" cy="7602698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6934200" y="3048000"/>
                <a:ext cx="0" cy="4572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>
                <a:off x="6929975" y="6248400"/>
                <a:ext cx="4225" cy="1506698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6934200" y="51054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6934200" y="41148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6934200" y="11430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Rectangle 1"/>
              <p:cNvSpPr/>
              <p:nvPr/>
            </p:nvSpPr>
            <p:spPr>
              <a:xfrm>
                <a:off x="1371600" y="2590800"/>
                <a:ext cx="1752600" cy="762000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Enter Month, Day, Year</a:t>
                </a:r>
                <a:endParaRPr lang="en-PH" dirty="0"/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1371600" y="1600200"/>
                <a:ext cx="1752600" cy="762000"/>
              </a:xfrm>
              <a:prstGeom prst="round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Date of Admission</a:t>
                </a:r>
                <a:endParaRPr lang="en-PH" dirty="0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1371600" y="3581400"/>
                <a:ext cx="1752600" cy="762000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Enter Patient Number</a:t>
                </a:r>
                <a:endParaRPr lang="en-PH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371600" y="4572000"/>
                <a:ext cx="1752600" cy="762000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 smtClean="0"/>
                  <a:t>Enter Last, First and Middle Name</a:t>
                </a:r>
                <a:endParaRPr lang="en-PH" sz="12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71600" y="5562600"/>
                <a:ext cx="1752600" cy="762000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Enter Age</a:t>
                </a:r>
                <a:endParaRPr lang="en-PH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019800" y="533400"/>
                <a:ext cx="1828800" cy="762000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Enter Gender</a:t>
                </a:r>
                <a:endParaRPr lang="en-PH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6934200" y="1524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6019800" y="2514600"/>
                <a:ext cx="1828800" cy="762000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Enter House Number</a:t>
                </a:r>
                <a:endParaRPr lang="en-PH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019800" y="3505200"/>
                <a:ext cx="1828800" cy="762000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Enter Street</a:t>
                </a:r>
                <a:endParaRPr lang="en-PH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019800" y="4495800"/>
                <a:ext cx="1828800" cy="762000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Enter </a:t>
                </a:r>
                <a:r>
                  <a:rPr lang="en-PH" dirty="0" err="1" smtClean="0"/>
                  <a:t>Barangay</a:t>
                </a:r>
                <a:endParaRPr lang="en-PH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019800" y="5486400"/>
                <a:ext cx="1828800" cy="762000"/>
              </a:xfrm>
              <a:prstGeom prst="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sz="1400" dirty="0" smtClean="0"/>
                  <a:t>Enter City/Municipality</a:t>
                </a:r>
                <a:endParaRPr lang="en-PH" sz="1400" dirty="0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6929975" y="2057400"/>
                <a:ext cx="0" cy="4572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2286000" y="63246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2286000" y="6705600"/>
                <a:ext cx="2362200" cy="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4648200" y="152400"/>
                <a:ext cx="2286000" cy="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ounded Rectangle 58"/>
              <p:cNvSpPr/>
              <p:nvPr/>
            </p:nvSpPr>
            <p:spPr>
              <a:xfrm>
                <a:off x="6019800" y="1524000"/>
                <a:ext cx="1828800" cy="762000"/>
              </a:xfrm>
              <a:prstGeom prst="roundRect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Address</a:t>
                </a:r>
                <a:endParaRPr lang="en-PH" dirty="0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4648200" y="152400"/>
                <a:ext cx="0" cy="655320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Flowchart: Off-page Connector 32"/>
            <p:cNvSpPr/>
            <p:nvPr/>
          </p:nvSpPr>
          <p:spPr>
            <a:xfrm>
              <a:off x="2286000" y="1066800"/>
              <a:ext cx="609600" cy="609600"/>
            </a:xfrm>
            <a:prstGeom prst="flowChartOffpageConnector">
              <a:avLst/>
            </a:prstGeom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609600" y="457200"/>
            <a:ext cx="6686549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2209800" y="3124200"/>
            <a:ext cx="634364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3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8888" b="4445"/>
          <a:stretch/>
        </p:blipFill>
        <p:spPr>
          <a:xfrm>
            <a:off x="533400" y="609600"/>
            <a:ext cx="7691718" cy="335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2362200" y="3352800"/>
            <a:ext cx="61721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457199" y="533400"/>
            <a:ext cx="6857999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0000" b="23333"/>
          <a:stretch/>
        </p:blipFill>
        <p:spPr>
          <a:xfrm>
            <a:off x="1905000" y="2971800"/>
            <a:ext cx="681765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8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20000" b="23333"/>
          <a:stretch/>
        </p:blipFill>
        <p:spPr>
          <a:xfrm>
            <a:off x="457200" y="533400"/>
            <a:ext cx="6412752" cy="2819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0000" b="23333"/>
          <a:stretch/>
        </p:blipFill>
        <p:spPr>
          <a:xfrm>
            <a:off x="1676400" y="2895600"/>
            <a:ext cx="6905063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0000" b="23333"/>
          <a:stretch/>
        </p:blipFill>
        <p:spPr>
          <a:xfrm>
            <a:off x="533400" y="409330"/>
            <a:ext cx="6477000" cy="282330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0000" b="23333"/>
          <a:stretch/>
        </p:blipFill>
        <p:spPr>
          <a:xfrm>
            <a:off x="4267200" y="2542930"/>
            <a:ext cx="4305300" cy="18766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8000" y="4450140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Updating/Editing patient’s information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The system will search the patient and ask the info that want to modified.</a:t>
            </a:r>
          </a:p>
        </p:txBody>
      </p:sp>
    </p:spTree>
    <p:extLst>
      <p:ext uri="{BB962C8B-B14F-4D97-AF65-F5344CB8AC3E}">
        <p14:creationId xmlns:p14="http://schemas.microsoft.com/office/powerpoint/2010/main" val="43295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0000" r="-833" b="23333"/>
          <a:stretch/>
        </p:blipFill>
        <p:spPr>
          <a:xfrm>
            <a:off x="381000" y="1371600"/>
            <a:ext cx="846268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0000" b="23333"/>
          <a:stretch/>
        </p:blipFill>
        <p:spPr>
          <a:xfrm>
            <a:off x="381000" y="1371600"/>
            <a:ext cx="8382000" cy="36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0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0000" b="23333"/>
          <a:stretch/>
        </p:blipFill>
        <p:spPr>
          <a:xfrm>
            <a:off x="685800" y="762000"/>
            <a:ext cx="6468036" cy="281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1676400" y="3276600"/>
            <a:ext cx="681766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37778" b="4444"/>
          <a:stretch/>
        </p:blipFill>
        <p:spPr>
          <a:xfrm>
            <a:off x="647700" y="990600"/>
            <a:ext cx="7886700" cy="3505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47244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2320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28889"/>
          <a:stretch/>
        </p:blipFill>
        <p:spPr>
          <a:xfrm>
            <a:off x="647700" y="990600"/>
            <a:ext cx="7886700" cy="350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700" y="47244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692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9600" y="514350"/>
            <a:ext cx="7974943" cy="5657850"/>
            <a:chOff x="609600" y="514350"/>
            <a:chExt cx="7974943" cy="5657850"/>
          </a:xfrm>
        </p:grpSpPr>
        <p:grpSp>
          <p:nvGrpSpPr>
            <p:cNvPr id="3" name="Group 2"/>
            <p:cNvGrpSpPr/>
            <p:nvPr/>
          </p:nvGrpSpPr>
          <p:grpSpPr>
            <a:xfrm>
              <a:off x="609600" y="514350"/>
              <a:ext cx="7543800" cy="5657850"/>
              <a:chOff x="152400" y="76200"/>
              <a:chExt cx="8229600" cy="6172200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>
                <a:off x="2438400" y="48006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2971800" y="22860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1828800" y="22860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85800" y="22860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4114800" y="22860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2438400" y="11430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Flowchart: Decision 1"/>
              <p:cNvSpPr/>
              <p:nvPr/>
            </p:nvSpPr>
            <p:spPr>
              <a:xfrm>
                <a:off x="1143000" y="76200"/>
                <a:ext cx="2590800" cy="1295400"/>
              </a:xfrm>
              <a:prstGeom prst="flowChartDecision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Room Type</a:t>
                </a:r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>
                <a:off x="685800" y="1524000"/>
                <a:ext cx="3429000" cy="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/>
              <p:cNvSpPr/>
              <p:nvPr/>
            </p:nvSpPr>
            <p:spPr>
              <a:xfrm>
                <a:off x="3581400" y="1676400"/>
                <a:ext cx="1066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4  = V.I.P.</a:t>
                </a:r>
                <a:endParaRPr lang="en-PH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438400" y="1676400"/>
                <a:ext cx="1066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3 = Private</a:t>
                </a:r>
                <a:endParaRPr lang="en-PH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95400" y="1676400"/>
                <a:ext cx="1066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2 = Ward</a:t>
                </a:r>
                <a:endParaRPr lang="en-PH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52400" y="1676400"/>
                <a:ext cx="1066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1 = Nursery</a:t>
                </a:r>
                <a:endParaRPr lang="en-PH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2971800" y="1524000"/>
                <a:ext cx="0" cy="2286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685800" y="2667000"/>
                <a:ext cx="3429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2438400" y="2667000"/>
                <a:ext cx="0" cy="3048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1371600" y="29718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Input Number</a:t>
                </a:r>
                <a:endParaRPr lang="en-PH" dirty="0"/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2438400" y="37338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1371600" y="51816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Input Floor Number</a:t>
                </a:r>
                <a:endParaRPr lang="en-PH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371600" y="41148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Input Number</a:t>
                </a:r>
                <a:endParaRPr lang="en-PH" dirty="0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7315200" y="17526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6172200" y="9906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Input Room Number</a:t>
                </a:r>
                <a:endParaRPr lang="en-PH" dirty="0"/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685800" y="1524000"/>
                <a:ext cx="0" cy="2286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4114800" y="1524000"/>
                <a:ext cx="0" cy="2286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1752600" y="1524000"/>
                <a:ext cx="0" cy="2286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6172200" y="21336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Input </a:t>
                </a:r>
                <a:r>
                  <a:rPr lang="en-PH" dirty="0" err="1" smtClean="0"/>
                  <a:t>Downpayment</a:t>
                </a:r>
                <a:endParaRPr lang="en-PH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172200" y="3276600"/>
                <a:ext cx="2209800" cy="762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 smtClean="0"/>
                  <a:t>System Pause</a:t>
                </a:r>
                <a:endParaRPr lang="en-PH" dirty="0"/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>
                <a:off x="7315200" y="28956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7315200" y="40386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7315200" y="6096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2438400" y="5867400"/>
                <a:ext cx="0" cy="381000"/>
              </a:xfrm>
              <a:prstGeom prst="straightConnector1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2438400" y="6248400"/>
                <a:ext cx="2743200" cy="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5181600" y="609600"/>
                <a:ext cx="2133600" cy="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181600" y="609600"/>
                <a:ext cx="0" cy="5638800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ounded Rectangle 49"/>
            <p:cNvSpPr/>
            <p:nvPr/>
          </p:nvSpPr>
          <p:spPr>
            <a:xfrm>
              <a:off x="5766457" y="4553387"/>
              <a:ext cx="2818086" cy="939362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4000" dirty="0" smtClean="0"/>
                <a:t>START</a:t>
              </a:r>
              <a:endParaRPr lang="en-PH" sz="4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533400" y="762000"/>
            <a:ext cx="8077200" cy="35208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000" y="4450140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Deleting patient’s information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The system will search the patient and it will delete the patient’s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2385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381000" y="1447800"/>
            <a:ext cx="839096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8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457200" y="914400"/>
            <a:ext cx="8216153" cy="3581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700" y="47244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88913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457200" y="914400"/>
            <a:ext cx="8216153" cy="358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7700" y="47244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39607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482600" y="533400"/>
            <a:ext cx="8216153" cy="358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0" y="4450140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Terminating the system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The system will exit if the user will input ‘Y’ or he/she will input an invalid character.</a:t>
            </a:r>
          </a:p>
        </p:txBody>
      </p:sp>
    </p:spTree>
    <p:extLst>
      <p:ext uri="{BB962C8B-B14F-4D97-AF65-F5344CB8AC3E}">
        <p14:creationId xmlns:p14="http://schemas.microsoft.com/office/powerpoint/2010/main" val="45896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23333" b="20000"/>
          <a:stretch/>
        </p:blipFill>
        <p:spPr>
          <a:xfrm>
            <a:off x="457200" y="914400"/>
            <a:ext cx="8229600" cy="35872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7700" y="47244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Invalid input</a:t>
            </a:r>
          </a:p>
        </p:txBody>
      </p:sp>
    </p:spTree>
    <p:extLst>
      <p:ext uri="{BB962C8B-B14F-4D97-AF65-F5344CB8AC3E}">
        <p14:creationId xmlns:p14="http://schemas.microsoft.com/office/powerpoint/2010/main" val="13829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3333" b="30000"/>
          <a:stretch/>
        </p:blipFill>
        <p:spPr>
          <a:xfrm>
            <a:off x="431800" y="685800"/>
            <a:ext cx="8305800" cy="3620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000" y="4450140"/>
            <a:ext cx="815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“About” option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/>
              <a:t>The system will display the developers and system description.</a:t>
            </a:r>
          </a:p>
        </p:txBody>
      </p:sp>
    </p:spTree>
    <p:extLst>
      <p:ext uri="{BB962C8B-B14F-4D97-AF65-F5344CB8AC3E}">
        <p14:creationId xmlns:p14="http://schemas.microsoft.com/office/powerpoint/2010/main" val="29307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9200" y="2514600"/>
            <a:ext cx="7123113" cy="3886200"/>
          </a:xfrm>
        </p:spPr>
        <p:txBody>
          <a:bodyPr>
            <a:normAutofit/>
          </a:bodyPr>
          <a:lstStyle/>
          <a:p>
            <a:pPr algn="ctr"/>
            <a:r>
              <a:rPr lang="en-PH" sz="7200" dirty="0" smtClean="0">
                <a:latin typeface="Baskerville Old Face" pitchFamily="18" charset="0"/>
              </a:rPr>
              <a:t>Thank You!!!</a:t>
            </a:r>
            <a:r>
              <a:rPr lang="en-PH" sz="7200" dirty="0" smtClean="0"/>
              <a:t/>
            </a:r>
            <a:br>
              <a:rPr lang="en-PH" sz="7200" dirty="0" smtClean="0"/>
            </a:br>
            <a:r>
              <a:rPr lang="en-PH" sz="9600" dirty="0" smtClean="0"/>
              <a:t>☻☻☻</a:t>
            </a:r>
            <a:endParaRPr lang="en-PH" sz="9600" dirty="0"/>
          </a:p>
        </p:txBody>
      </p:sp>
      <p:pic>
        <p:nvPicPr>
          <p:cNvPr id="6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8153400" cy="3657600"/>
          </a:xfrm>
        </p:spPr>
        <p:txBody>
          <a:bodyPr/>
          <a:lstStyle/>
          <a:p>
            <a:pPr algn="ctr"/>
            <a:r>
              <a:rPr lang="en-PH" dirty="0" smtClean="0"/>
              <a:t>If the user choose View Patient’s Record...</a:t>
            </a:r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124200" y="533400"/>
            <a:ext cx="2895600" cy="5511362"/>
            <a:chOff x="3276600" y="533400"/>
            <a:chExt cx="2895600" cy="5511362"/>
          </a:xfrm>
        </p:grpSpPr>
        <p:grpSp>
          <p:nvGrpSpPr>
            <p:cNvPr id="4" name="Group 3"/>
            <p:cNvGrpSpPr/>
            <p:nvPr/>
          </p:nvGrpSpPr>
          <p:grpSpPr>
            <a:xfrm>
              <a:off x="3276600" y="533400"/>
              <a:ext cx="2895600" cy="4545942"/>
              <a:chOff x="1066800" y="2171700"/>
              <a:chExt cx="2451100" cy="38481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066800" y="2781300"/>
                <a:ext cx="2451100" cy="3238500"/>
                <a:chOff x="977900" y="2438400"/>
                <a:chExt cx="2451100" cy="3238500"/>
              </a:xfrm>
            </p:grpSpPr>
            <p:cxnSp>
              <p:nvCxnSpPr>
                <p:cNvPr id="8" name="Straight Arrow Connector 7"/>
                <p:cNvCxnSpPr/>
                <p:nvPr/>
              </p:nvCxnSpPr>
              <p:spPr>
                <a:xfrm>
                  <a:off x="2120900" y="5448300"/>
                  <a:ext cx="0" cy="22860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2138947" y="4114800"/>
                  <a:ext cx="0" cy="60960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Rectangle 4"/>
                <p:cNvSpPr/>
                <p:nvPr/>
              </p:nvSpPr>
              <p:spPr>
                <a:xfrm>
                  <a:off x="977900" y="4762500"/>
                  <a:ext cx="2438400" cy="762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dirty="0" smtClean="0"/>
                    <a:t>System Pause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977900" y="3695700"/>
                  <a:ext cx="2438400" cy="762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dirty="0" smtClean="0"/>
                    <a:t>Display Patient Info</a:t>
                  </a:r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990600" y="2705100"/>
                  <a:ext cx="2438400" cy="7620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dirty="0" smtClean="0"/>
                    <a:t>Input Patient Number</a:t>
                  </a:r>
                </a:p>
              </p:txBody>
            </p: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2120900" y="3467100"/>
                  <a:ext cx="0" cy="22860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2133600" y="2438400"/>
                  <a:ext cx="0" cy="22860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Flowchart: Off-page Connector 19"/>
              <p:cNvSpPr/>
              <p:nvPr/>
            </p:nvSpPr>
            <p:spPr>
              <a:xfrm>
                <a:off x="1917700" y="2171700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</p:grpSp>
        <p:sp>
          <p:nvSpPr>
            <p:cNvPr id="22" name="Rounded Rectangle 21"/>
            <p:cNvSpPr/>
            <p:nvPr/>
          </p:nvSpPr>
          <p:spPr>
            <a:xfrm>
              <a:off x="3276600" y="5105400"/>
              <a:ext cx="2818086" cy="939362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4000" dirty="0" smtClean="0"/>
                <a:t>START</a:t>
              </a:r>
              <a:endParaRPr lang="en-PH" sz="4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600200"/>
            <a:ext cx="8153400" cy="3657600"/>
          </a:xfrm>
        </p:spPr>
        <p:txBody>
          <a:bodyPr/>
          <a:lstStyle/>
          <a:p>
            <a:pPr algn="ctr"/>
            <a:r>
              <a:rPr lang="en-PH" dirty="0" smtClean="0"/>
              <a:t>If the user choose Display all Patients...</a:t>
            </a:r>
            <a:endParaRPr lang="en-PH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5600" y="533400"/>
            <a:ext cx="3429000" cy="5603488"/>
            <a:chOff x="3124200" y="609600"/>
            <a:chExt cx="3124200" cy="5105400"/>
          </a:xfrm>
        </p:grpSpPr>
        <p:grpSp>
          <p:nvGrpSpPr>
            <p:cNvPr id="4" name="Group 3"/>
            <p:cNvGrpSpPr/>
            <p:nvPr/>
          </p:nvGrpSpPr>
          <p:grpSpPr>
            <a:xfrm>
              <a:off x="3124200" y="609600"/>
              <a:ext cx="3124200" cy="4154888"/>
              <a:chOff x="3302165" y="2133600"/>
              <a:chExt cx="2501735" cy="3327069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302165" y="2724397"/>
                <a:ext cx="2501735" cy="2736272"/>
                <a:chOff x="3352800" y="2514600"/>
                <a:chExt cx="2438400" cy="2667000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3352800" y="3962400"/>
                  <a:ext cx="2438400" cy="9906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dirty="0" smtClean="0"/>
                    <a:t>System Pause</a:t>
                  </a: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3352800" y="2743200"/>
                  <a:ext cx="2438400" cy="9906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dirty="0" smtClean="0"/>
                    <a:t>View All Patient Info</a:t>
                  </a:r>
                </a:p>
              </p:txBody>
            </p: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4572000" y="3733800"/>
                  <a:ext cx="0" cy="22860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4572000" y="4953000"/>
                  <a:ext cx="0" cy="22860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/>
                <p:cNvCxnSpPr/>
                <p:nvPr/>
              </p:nvCxnSpPr>
              <p:spPr>
                <a:xfrm>
                  <a:off x="4572000" y="2514600"/>
                  <a:ext cx="0" cy="228600"/>
                </a:xfrm>
                <a:prstGeom prst="straightConnector1">
                  <a:avLst/>
                </a:prstGeom>
                <a:ln w="19050">
                  <a:solidFill>
                    <a:schemeClr val="accent1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lowchart: Off-page Connector 17"/>
              <p:cNvSpPr/>
              <p:nvPr/>
            </p:nvSpPr>
            <p:spPr>
              <a:xfrm>
                <a:off x="4248232" y="2133600"/>
                <a:ext cx="609600" cy="609600"/>
              </a:xfrm>
              <a:prstGeom prst="flowChartOffpageConnector">
                <a:avLst/>
              </a:prstGeom>
              <a:ln w="28575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</a:t>
                </a:r>
                <a:endParaRPr lang="en-US" dirty="0"/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>
              <a:off x="3276600" y="4775638"/>
              <a:ext cx="2818086" cy="939362"/>
            </a:xfrm>
            <a:prstGeom prst="round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4000" dirty="0" smtClean="0"/>
                <a:t>START</a:t>
              </a:r>
              <a:endParaRPr lang="en-PH" sz="40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624</TotalTime>
  <Words>690</Words>
  <Application>Microsoft Office PowerPoint</Application>
  <PresentationFormat>On-screen Show (4:3)</PresentationFormat>
  <Paragraphs>214</Paragraphs>
  <Slides>57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Baskerville Old Face</vt:lpstr>
      <vt:lpstr>Calibri</vt:lpstr>
      <vt:lpstr>Calibri Light</vt:lpstr>
      <vt:lpstr>Courier New</vt:lpstr>
      <vt:lpstr>Office Theme</vt:lpstr>
      <vt:lpstr>FLOW  CHART</vt:lpstr>
      <vt:lpstr>PowerPoint Presentation</vt:lpstr>
      <vt:lpstr>If the user choose Admit a Patient...</vt:lpstr>
      <vt:lpstr>PowerPoint Presentation</vt:lpstr>
      <vt:lpstr>PowerPoint Presentation</vt:lpstr>
      <vt:lpstr>If the user choose View Patient’s Record...</vt:lpstr>
      <vt:lpstr>PowerPoint Presentation</vt:lpstr>
      <vt:lpstr>If the user choose Display all Patients...</vt:lpstr>
      <vt:lpstr>PowerPoint Presentation</vt:lpstr>
      <vt:lpstr>If the user choose Calculate Patient’s Bill...</vt:lpstr>
      <vt:lpstr>PowerPoint Presentation</vt:lpstr>
      <vt:lpstr>PowerPoint Presentation</vt:lpstr>
      <vt:lpstr>PowerPoint Presentation</vt:lpstr>
      <vt:lpstr>If the user choose Update Patient’s Info...</vt:lpstr>
      <vt:lpstr>PowerPoint Presentation</vt:lpstr>
      <vt:lpstr>PowerPoint Presentation</vt:lpstr>
      <vt:lpstr>If the user choose Delete Patient’s Record...</vt:lpstr>
      <vt:lpstr>PowerPoint Presentation</vt:lpstr>
      <vt:lpstr>If the user choose Exit...</vt:lpstr>
      <vt:lpstr>PowerPoint Presentation</vt:lpstr>
      <vt:lpstr>If the user choose About...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Deftones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Maurino J. Salazar</dc:creator>
  <cp:lastModifiedBy>Samonte</cp:lastModifiedBy>
  <cp:revision>78</cp:revision>
  <dcterms:created xsi:type="dcterms:W3CDTF">2016-03-08T12:56:47Z</dcterms:created>
  <dcterms:modified xsi:type="dcterms:W3CDTF">2016-03-16T15:03:42Z</dcterms:modified>
</cp:coreProperties>
</file>